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0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11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5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16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17.xml" ContentType="application/vnd.openxmlformats-officedocument.presentationml.notesSlide+xml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1" r:id="rId3"/>
    <p:sldId id="292" r:id="rId4"/>
    <p:sldId id="293" r:id="rId5"/>
    <p:sldId id="294" r:id="rId6"/>
    <p:sldId id="295" r:id="rId7"/>
    <p:sldId id="312" r:id="rId8"/>
    <p:sldId id="296" r:id="rId9"/>
    <p:sldId id="310" r:id="rId10"/>
    <p:sldId id="297" r:id="rId11"/>
    <p:sldId id="278" r:id="rId12"/>
    <p:sldId id="282" r:id="rId13"/>
    <p:sldId id="281" r:id="rId14"/>
    <p:sldId id="316" r:id="rId15"/>
    <p:sldId id="280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7" r:id="rId25"/>
    <p:sldId id="328" r:id="rId26"/>
    <p:sldId id="329" r:id="rId27"/>
    <p:sldId id="261" r:id="rId28"/>
    <p:sldId id="273" r:id="rId29"/>
    <p:sldId id="309" r:id="rId30"/>
    <p:sldId id="301" r:id="rId31"/>
    <p:sldId id="300" r:id="rId32"/>
    <p:sldId id="302" r:id="rId33"/>
    <p:sldId id="277" r:id="rId34"/>
    <p:sldId id="313" r:id="rId35"/>
    <p:sldId id="314" r:id="rId36"/>
    <p:sldId id="315" r:id="rId37"/>
    <p:sldId id="317" r:id="rId38"/>
    <p:sldId id="326" r:id="rId39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5C6E"/>
    <a:srgbClr val="FF8000"/>
    <a:srgbClr val="00FFFF"/>
    <a:srgbClr val="B5CEFF"/>
    <a:srgbClr val="54AD03"/>
    <a:srgbClr val="CBE23E"/>
    <a:srgbClr val="A4D40A"/>
    <a:srgbClr val="E9F2BE"/>
    <a:srgbClr val="C0F0C5"/>
    <a:srgbClr val="78C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6" autoAdjust="0"/>
    <p:restoredTop sz="81633" autoAdjust="0"/>
  </p:normalViewPr>
  <p:slideViewPr>
    <p:cSldViewPr snapToGrid="0" showGuides="1">
      <p:cViewPr varScale="1">
        <p:scale>
          <a:sx n="130" d="100"/>
          <a:sy n="130" d="100"/>
        </p:scale>
        <p:origin x="-2448" y="-104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-331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4" Type="http://schemas.openxmlformats.org/officeDocument/2006/relationships/image" Target="../media/image42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Relationship Id="rId3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image" Target="../media/image57.wmf"/><Relationship Id="rId6" Type="http://schemas.openxmlformats.org/officeDocument/2006/relationships/image" Target="../media/image58.wmf"/><Relationship Id="rId7" Type="http://schemas.openxmlformats.org/officeDocument/2006/relationships/image" Target="../media/image59.wmf"/><Relationship Id="rId1" Type="http://schemas.openxmlformats.org/officeDocument/2006/relationships/image" Target="../media/image53.wmf"/><Relationship Id="rId2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5" Type="http://schemas.openxmlformats.org/officeDocument/2006/relationships/image" Target="../media/image64.wmf"/><Relationship Id="rId6" Type="http://schemas.openxmlformats.org/officeDocument/2006/relationships/image" Target="../media/image65.wmf"/><Relationship Id="rId7" Type="http://schemas.openxmlformats.org/officeDocument/2006/relationships/image" Target="../media/image66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4" Type="http://schemas.openxmlformats.org/officeDocument/2006/relationships/image" Target="../media/image59.wmf"/><Relationship Id="rId5" Type="http://schemas.openxmlformats.org/officeDocument/2006/relationships/image" Target="../media/image67.wmf"/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Relationship Id="rId2" Type="http://schemas.openxmlformats.org/officeDocument/2006/relationships/image" Target="../media/image10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877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939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welcome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Bsc</a:t>
            </a:r>
            <a:r>
              <a:rPr lang="de-DE" dirty="0" smtClean="0"/>
              <a:t> Thesis </a:t>
            </a:r>
            <a:r>
              <a:rPr lang="de-DE" dirty="0" err="1" smtClean="0"/>
              <a:t>Presentation</a:t>
            </a:r>
            <a:r>
              <a:rPr lang="de-DE" dirty="0" smtClean="0"/>
              <a:t> HMI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operating</a:t>
            </a:r>
            <a:r>
              <a:rPr lang="de-DE" dirty="0" smtClean="0"/>
              <a:t> a </a:t>
            </a:r>
            <a:r>
              <a:rPr lang="de-DE" dirty="0" err="1" smtClean="0"/>
              <a:t>Blimp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4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importance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affects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shape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assignment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acceleration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difference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equally-distant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integers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summed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Compared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chord-distant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lead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acceleration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arc-distant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centripetal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square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distance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centripetal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properties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although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might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optimal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acceleration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54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 </a:t>
            </a:r>
            <a:r>
              <a:rPr lang="de-DE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finally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assign</a:t>
            </a:r>
            <a:r>
              <a:rPr lang="de-DE" baseline="0" dirty="0" smtClean="0"/>
              <a:t> a time </a:t>
            </a:r>
            <a:r>
              <a:rPr lang="de-DE" baseline="0" dirty="0" err="1" smtClean="0"/>
              <a:t>stamp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meaning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geometric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linear,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constraints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respected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lambda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derivatives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lambda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acceleration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exceeded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circumnavigation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maximal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limiting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factor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35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piecewise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polynominals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offer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derivative, i.e.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acceleration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least </a:t>
            </a:r>
            <a:r>
              <a:rPr lang="de-DE" baseline="0" dirty="0" err="1" smtClean="0"/>
              <a:t>required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3 D smooth </a:t>
            </a:r>
            <a:r>
              <a:rPr lang="de-DE" baseline="0" dirty="0" err="1" smtClean="0"/>
              <a:t>movements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Quartic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step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further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jerk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snap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further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dynamics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question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04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find out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Propulsion System.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propulsion</a:t>
            </a:r>
            <a:r>
              <a:rPr lang="de-DE" baseline="0" dirty="0" smtClean="0"/>
              <a:t> Dynamics? The Simulation </a:t>
            </a:r>
            <a:r>
              <a:rPr lang="de-DE" baseline="0" dirty="0" err="1" smtClean="0"/>
              <a:t>showed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C2 </a:t>
            </a:r>
            <a:r>
              <a:rPr lang="de-DE" baseline="0" dirty="0" err="1" smtClean="0"/>
              <a:t>continuity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i.e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sufficient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enough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quartic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quintic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oscillate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propose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cubic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. Still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evaluated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later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presentation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Perhaps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better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skye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agile,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rethought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544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Then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tested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various</a:t>
            </a:r>
            <a:r>
              <a:rPr lang="de-CH" dirty="0" smtClean="0"/>
              <a:t> </a:t>
            </a:r>
            <a:r>
              <a:rPr lang="de-CH" dirty="0" err="1" smtClean="0"/>
              <a:t>trajectories</a:t>
            </a:r>
            <a:r>
              <a:rPr lang="de-CH" baseline="0" dirty="0" smtClean="0"/>
              <a:t> on a EXISTING SIMULATION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SKYE.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blue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reference</a:t>
            </a:r>
            <a:r>
              <a:rPr lang="de-CH" baseline="0" dirty="0" smtClean="0"/>
              <a:t> p(t)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skye</a:t>
            </a:r>
            <a:r>
              <a:rPr lang="de-CH" baseline="0" dirty="0" smtClean="0"/>
              <a:t> r(t).</a:t>
            </a:r>
          </a:p>
          <a:p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criteria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minimized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good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tracking</a:t>
            </a:r>
            <a:r>
              <a:rPr lang="de-CH" baseline="0" dirty="0" smtClean="0"/>
              <a:t>: The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distance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PATH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TRACE,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ACCELERATION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skye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minimum</a:t>
            </a:r>
            <a:r>
              <a:rPr lang="de-CH" baseline="0" dirty="0" smtClean="0"/>
              <a:t> power </a:t>
            </a:r>
            <a:r>
              <a:rPr lang="de-CH" baseline="0" dirty="0" err="1" smtClean="0"/>
              <a:t>consumption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Based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Controller </a:t>
            </a:r>
            <a:r>
              <a:rPr lang="de-CH" dirty="0" err="1" smtClean="0"/>
              <a:t>designed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baseline="0" dirty="0" smtClean="0"/>
              <a:t> Gian,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up</a:t>
            </a:r>
            <a:r>
              <a:rPr lang="de-CH" baseline="0" dirty="0" smtClean="0"/>
              <a:t> 3 </a:t>
            </a:r>
            <a:r>
              <a:rPr lang="de-CH" baseline="0" dirty="0" err="1" smtClean="0"/>
              <a:t>usually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first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approach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fully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constraints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limits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possible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feed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reference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state</a:t>
            </a:r>
            <a:r>
              <a:rPr lang="de-CH" baseline="0" dirty="0" smtClean="0"/>
              <a:t> p(t)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timestap</a:t>
            </a:r>
            <a:r>
              <a:rPr lang="de-CH" baseline="0" dirty="0" smtClean="0"/>
              <a:t>. [RUN]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PURE-PURSUIT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based</a:t>
            </a:r>
            <a:r>
              <a:rPr lang="de-CH" dirty="0" smtClean="0"/>
              <a:t> on a </a:t>
            </a:r>
            <a:r>
              <a:rPr lang="de-CH" dirty="0" err="1" smtClean="0"/>
              <a:t>Lookahead</a:t>
            </a:r>
            <a:r>
              <a:rPr lang="de-CH" dirty="0" smtClean="0"/>
              <a:t> </a:t>
            </a:r>
            <a:r>
              <a:rPr lang="de-CH" dirty="0" err="1" smtClean="0"/>
              <a:t>point</a:t>
            </a:r>
            <a:r>
              <a:rPr lang="de-CH" dirty="0" smtClean="0"/>
              <a:t>. </a:t>
            </a:r>
            <a:r>
              <a:rPr lang="de-CH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look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position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lookahead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 The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guaranteed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much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robust.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Finally</a:t>
            </a:r>
            <a:r>
              <a:rPr lang="de-CH" dirty="0" smtClean="0"/>
              <a:t>,</a:t>
            </a:r>
            <a:r>
              <a:rPr lang="de-CH" baseline="0" dirty="0" smtClean="0"/>
              <a:t> CROSS-TRACK ERROR CONTROL </a:t>
            </a:r>
            <a:r>
              <a:rPr lang="de-CH" baseline="0" dirty="0" err="1" smtClean="0"/>
              <a:t>works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than</a:t>
            </a:r>
            <a:r>
              <a:rPr lang="de-CH" baseline="0" dirty="0" smtClean="0"/>
              <a:t> TRAJECTORY FOLLOWING </a:t>
            </a:r>
            <a:r>
              <a:rPr lang="de-CH" baseline="0" dirty="0" err="1" smtClean="0"/>
              <a:t>except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don‘t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persist</a:t>
            </a:r>
            <a:r>
              <a:rPr lang="de-CH" baseline="0" dirty="0" smtClean="0"/>
              <a:t>(?) on time </a:t>
            </a:r>
            <a:r>
              <a:rPr lang="de-CH" baseline="0" dirty="0" err="1" smtClean="0"/>
              <a:t>synchronity</a:t>
            </a:r>
            <a:r>
              <a:rPr lang="de-CH" baseline="0" dirty="0" smtClean="0"/>
              <a:t> but </a:t>
            </a:r>
            <a:r>
              <a:rPr lang="de-CH" baseline="0" dirty="0" err="1" smtClean="0"/>
              <a:t>always</a:t>
            </a:r>
            <a:r>
              <a:rPr lang="de-CH" baseline="0" dirty="0" smtClean="0"/>
              <a:t> check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Let‘s</a:t>
            </a:r>
            <a:r>
              <a:rPr lang="de-CH" dirty="0" smtClean="0"/>
              <a:t> </a:t>
            </a:r>
            <a:r>
              <a:rPr lang="de-CH" dirty="0" err="1" smtClean="0"/>
              <a:t>look</a:t>
            </a:r>
            <a:r>
              <a:rPr lang="de-CH" dirty="0" smtClean="0"/>
              <a:t>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tracking</a:t>
            </a:r>
            <a:r>
              <a:rPr lang="de-CH" dirty="0" smtClean="0"/>
              <a:t> </a:t>
            </a:r>
            <a:r>
              <a:rPr lang="de-CH" dirty="0" err="1" smtClean="0"/>
              <a:t>results</a:t>
            </a:r>
            <a:r>
              <a:rPr lang="de-CH" dirty="0" smtClean="0"/>
              <a:t>: The </a:t>
            </a:r>
            <a:r>
              <a:rPr lang="de-CH" dirty="0" err="1" smtClean="0"/>
              <a:t>average</a:t>
            </a:r>
            <a:r>
              <a:rPr lang="de-CH" dirty="0" smtClean="0"/>
              <a:t> </a:t>
            </a:r>
            <a:r>
              <a:rPr lang="de-CH" dirty="0" err="1" smtClean="0"/>
              <a:t>achieved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BETWEEN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10cm. The </a:t>
            </a:r>
            <a:r>
              <a:rPr lang="de-CH" baseline="0" dirty="0" err="1" smtClean="0"/>
              <a:t>occuring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 PERCENT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limits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target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+/- 5 </a:t>
            </a:r>
            <a:r>
              <a:rPr lang="de-CH" baseline="0" dirty="0" err="1" smtClean="0"/>
              <a:t>percent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TRUE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CUBIC,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higher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spline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degrees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QUINTIC.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tested</a:t>
            </a:r>
            <a:r>
              <a:rPr lang="de-CH" baseline="0" dirty="0" smtClean="0"/>
              <a:t> on different WAYPOINT SAMPLES. The </a:t>
            </a:r>
            <a:r>
              <a:rPr lang="de-CH" baseline="0" dirty="0" err="1" smtClean="0"/>
              <a:t>first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known</a:t>
            </a:r>
            <a:r>
              <a:rPr lang="de-CH" baseline="0" dirty="0" smtClean="0"/>
              <a:t> SURROUNDING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ETH MAINBILDING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straight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lines</a:t>
            </a:r>
            <a:r>
              <a:rPr lang="de-CH" baseline="0" dirty="0" smtClean="0"/>
              <a:t>, a HELIX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curvature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 MANEUVER </a:t>
            </a:r>
            <a:r>
              <a:rPr lang="de-CH" baseline="0" dirty="0" err="1" smtClean="0"/>
              <a:t>combining</a:t>
            </a:r>
            <a:r>
              <a:rPr lang="de-CH" baseline="0" dirty="0" smtClean="0"/>
              <a:t> HEIGHT VELOCITY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ACCELERATION.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I‘m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all </a:t>
            </a:r>
            <a:r>
              <a:rPr lang="de-DE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Focusproject</a:t>
            </a:r>
            <a:r>
              <a:rPr lang="de-DE" baseline="0" dirty="0" smtClean="0"/>
              <a:t> Skye.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Bsc</a:t>
            </a:r>
            <a:r>
              <a:rPr lang="de-DE" baseline="0" dirty="0" smtClean="0"/>
              <a:t> Thesis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. Skye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Motorplatforms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rotate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contorl</a:t>
            </a:r>
            <a:r>
              <a:rPr lang="de-DE" baseline="0" dirty="0" smtClean="0"/>
              <a:t> all 6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independently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unique</a:t>
            </a:r>
            <a:r>
              <a:rPr lang="de-DE" baseline="0" dirty="0" smtClean="0"/>
              <a:t> HMI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humans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6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realize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HMI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trajectories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903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Now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performance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(BLUE)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average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 (RED).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conditions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Following</a:t>
            </a:r>
            <a:r>
              <a:rPr lang="de-CH" baseline="0" dirty="0" smtClean="0"/>
              <a:t> CONTROLLER,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PurePursuit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well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Cross Track Error Controller.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tested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THREE MENTIONED PATHS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CUBIC QUINITC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smtClean="0"/>
              <a:t>As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, WITHOUT ANY DISTURBANCES,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all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DEVIATIONS DONT DIFFER THAT MUCH.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CrossTrackError</a:t>
            </a:r>
            <a:r>
              <a:rPr lang="de-CH" baseline="0" dirty="0" smtClean="0"/>
              <a:t> Controller.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totally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change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wind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simulation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constant</a:t>
            </a:r>
            <a:r>
              <a:rPr lang="de-CH" baseline="0" dirty="0" smtClean="0"/>
              <a:t> wind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1m/s. The TRAJECTORY CONTROLLER </a:t>
            </a:r>
            <a:r>
              <a:rPr lang="de-CH" baseline="0" dirty="0" err="1" smtClean="0"/>
              <a:t>cant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anymore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big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deviations</a:t>
            </a:r>
            <a:r>
              <a:rPr lang="de-CH" baseline="0" dirty="0" smtClean="0"/>
              <a:t>. [CLICK] But </a:t>
            </a:r>
            <a:r>
              <a:rPr lang="de-CH" baseline="0" dirty="0" err="1" smtClean="0"/>
              <a:t>while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reaches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end </a:t>
            </a:r>
            <a:r>
              <a:rPr lang="de-CH" baseline="0" dirty="0" err="1" smtClean="0"/>
              <a:t>within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given</a:t>
            </a:r>
            <a:r>
              <a:rPr lang="de-CH" baseline="0" dirty="0" smtClean="0"/>
              <a:t> time,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10% </a:t>
            </a:r>
            <a:r>
              <a:rPr lang="de-CH" baseline="0" dirty="0" err="1" smtClean="0"/>
              <a:t>slower</a:t>
            </a:r>
            <a:r>
              <a:rPr lang="de-CH" baseline="0" dirty="0" smtClean="0"/>
              <a:t> end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..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 same </a:t>
            </a:r>
            <a:r>
              <a:rPr lang="de-CH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valied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MODEL UNCERTAINTIES. The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Controller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- DUE TO LACK OF ROBUSTNESS – not </a:t>
            </a:r>
            <a:r>
              <a:rPr lang="de-CH" baseline="0" dirty="0" err="1" smtClean="0"/>
              <a:t>able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keep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track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while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robust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could</a:t>
            </a:r>
            <a:r>
              <a:rPr lang="de-CH" dirty="0" smtClean="0"/>
              <a:t> also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observe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OBVIOUS CORRELATIONS. On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logarithmic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plot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a PATH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flown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faster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occuring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will </a:t>
            </a:r>
            <a:r>
              <a:rPr lang="de-CH" baseline="0" dirty="0" err="1" smtClean="0"/>
              <a:t>increase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second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shows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clear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correlation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deviations</a:t>
            </a:r>
            <a:r>
              <a:rPr lang="de-CH" baseline="0" dirty="0" smtClean="0"/>
              <a:t> BETWEEN TRACE AND TRAJECTORY. [CLICK]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advantages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QUINTIC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both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deviation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CUBIC </a:t>
            </a:r>
            <a:r>
              <a:rPr lang="de-CH" baseline="0" dirty="0" err="1" smtClean="0"/>
              <a:t>splines</a:t>
            </a:r>
            <a:r>
              <a:rPr lang="de-CH" baseline="0" dirty="0" smtClean="0"/>
              <a:t>. The </a:t>
            </a:r>
            <a:r>
              <a:rPr lang="de-CH" baseline="0" dirty="0" err="1" smtClean="0"/>
              <a:t>differences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QUINTIC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QUARTIC </a:t>
            </a:r>
            <a:r>
              <a:rPr lang="de-CH" baseline="0" dirty="0" err="1" smtClean="0"/>
              <a:t>isn‘t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clear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anymore</a:t>
            </a:r>
            <a:r>
              <a:rPr lang="de-CH" baseline="0" dirty="0" smtClean="0"/>
              <a:t>. Also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GEOMETRIC PARAMETRIZATIONS </a:t>
            </a:r>
            <a:r>
              <a:rPr lang="de-CH" baseline="0" dirty="0" err="1" smtClean="0"/>
              <a:t>lead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geometric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oszillations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considered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designing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.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Ok,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reached</a:t>
            </a:r>
            <a:r>
              <a:rPr lang="de-CH" dirty="0" smtClean="0"/>
              <a:t>? </a:t>
            </a:r>
            <a:br>
              <a:rPr lang="de-CH" dirty="0" smtClean="0"/>
            </a:b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got</a:t>
            </a:r>
            <a:r>
              <a:rPr lang="de-CH" dirty="0" smtClean="0"/>
              <a:t> </a:t>
            </a:r>
            <a:r>
              <a:rPr lang="de-CH" dirty="0" err="1" smtClean="0"/>
              <a:t>best</a:t>
            </a:r>
            <a:r>
              <a:rPr lang="de-CH" dirty="0" smtClean="0"/>
              <a:t> </a:t>
            </a:r>
            <a:r>
              <a:rPr lang="de-CH" dirty="0" err="1" smtClean="0"/>
              <a:t>possibilities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control</a:t>
            </a:r>
            <a:r>
              <a:rPr lang="de-CH" dirty="0" smtClean="0"/>
              <a:t> </a:t>
            </a:r>
            <a:r>
              <a:rPr lang="de-CH" dirty="0" err="1" smtClean="0"/>
              <a:t>skye</a:t>
            </a:r>
            <a:r>
              <a:rPr lang="de-CH" dirty="0" smtClean="0"/>
              <a:t> </a:t>
            </a:r>
            <a:r>
              <a:rPr lang="de-CH" dirty="0" err="1" smtClean="0"/>
              <a:t>during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development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running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, </a:t>
            </a:r>
            <a:br>
              <a:rPr lang="de-CH" baseline="0" dirty="0" smtClean="0"/>
            </a:b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designed</a:t>
            </a:r>
            <a:r>
              <a:rPr lang="de-CH" baseline="0" dirty="0" smtClean="0"/>
              <a:t> optimal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Skye</a:t>
            </a:r>
            <a:br>
              <a:rPr lang="de-CH" baseline="0" dirty="0" smtClean="0"/>
            </a:br>
            <a:r>
              <a:rPr lang="de-CH" baseline="0" dirty="0" err="1" smtClean="0"/>
              <a:t>and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accurate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robust </a:t>
            </a:r>
            <a:r>
              <a:rPr lang="de-CH" baseline="0" dirty="0" err="1" smtClean="0"/>
              <a:t>trajectory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NOW WE ARE GLAD TO ANSWER LOT‘S OF QUESTIONS CONCERNING OUR WORK!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2363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zoom in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remaining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two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feedback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little</a:t>
            </a:r>
            <a:r>
              <a:rPr lang="de-CH" baseline="0" dirty="0" smtClean="0"/>
              <a:t> ADVANTAGES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CROSSTRACK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PURE-PURSUIT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zero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Mode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steering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Instead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adopted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-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ready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modes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implementations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explained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81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seperately</a:t>
            </a:r>
            <a:r>
              <a:rPr lang="de-DE" baseline="0" dirty="0" smtClean="0"/>
              <a:t>. Skye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4 </a:t>
            </a:r>
            <a:r>
              <a:rPr lang="de-DE" baseline="0" dirty="0" err="1" smtClean="0"/>
              <a:t>maxons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brushless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thrust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hardware</a:t>
            </a:r>
            <a:r>
              <a:rPr lang="de-DE" baseline="0" dirty="0" smtClean="0"/>
              <a:t> was ok. (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offered</a:t>
            </a:r>
            <a:r>
              <a:rPr lang="de-DE" baseline="0" dirty="0" smtClean="0"/>
              <a:t> a simple </a:t>
            </a:r>
            <a:r>
              <a:rPr lang="de-DE" baseline="0" dirty="0" err="1" smtClean="0"/>
              <a:t>Widget</a:t>
            </a:r>
            <a:r>
              <a:rPr lang="de-DE" baseline="0" dirty="0" smtClean="0"/>
              <a:t>.)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attack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....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48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DC Mode </a:t>
            </a:r>
            <a:r>
              <a:rPr lang="de-DE" dirty="0" err="1" smtClean="0"/>
              <a:t>is</a:t>
            </a:r>
            <a:r>
              <a:rPr lang="de-DE" dirty="0" smtClean="0"/>
              <a:t> simple 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feedforward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6Dof, i. e.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forces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useful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a (high 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controler</a:t>
            </a:r>
            <a:r>
              <a:rPr lang="de-DE" baseline="0" dirty="0" smtClean="0"/>
              <a:t>) Most </a:t>
            </a:r>
            <a:r>
              <a:rPr lang="de-DE" baseline="0" dirty="0" err="1" smtClean="0"/>
              <a:t>inuitive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a 3d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Therefore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interface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QGC was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3d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attached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real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55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(high </a:t>
            </a:r>
            <a:r>
              <a:rPr lang="de-DE" dirty="0" err="1" smtClean="0"/>
              <a:t>level</a:t>
            </a:r>
            <a:r>
              <a:rPr lang="de-DE" dirty="0" smtClean="0"/>
              <a:t>)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was </a:t>
            </a:r>
            <a:r>
              <a:rPr lang="de-DE" dirty="0" err="1" smtClean="0"/>
              <a:t>working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, a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touchinputs</a:t>
            </a:r>
            <a:r>
              <a:rPr lang="de-DE" baseline="0" dirty="0" smtClean="0"/>
              <a:t> was also </a:t>
            </a:r>
            <a:r>
              <a:rPr lang="de-DE" baseline="0" dirty="0" err="1" smtClean="0"/>
              <a:t>wished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action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(high </a:t>
            </a:r>
            <a:r>
              <a:rPr lang="de-DE" dirty="0" err="1" smtClean="0"/>
              <a:t>level</a:t>
            </a:r>
            <a:r>
              <a:rPr lang="de-DE" dirty="0" smtClean="0"/>
              <a:t>) </a:t>
            </a:r>
            <a:r>
              <a:rPr lang="de-DE" dirty="0" err="1" smtClean="0"/>
              <a:t>controler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was </a:t>
            </a:r>
            <a:r>
              <a:rPr lang="de-DE" dirty="0" err="1" smtClean="0"/>
              <a:t>working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didn‘t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mouse</a:t>
            </a:r>
            <a:r>
              <a:rPr lang="de-DE" baseline="0" dirty="0" smtClean="0"/>
              <a:t>, a GUI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touchinputs</a:t>
            </a:r>
            <a:r>
              <a:rPr lang="de-DE" baseline="0" dirty="0" smtClean="0"/>
              <a:t> was also </a:t>
            </a:r>
            <a:r>
              <a:rPr lang="de-DE" baseline="0" dirty="0" err="1" smtClean="0"/>
              <a:t>wished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action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The </a:t>
            </a:r>
            <a:r>
              <a:rPr lang="de-DE" baseline="0" dirty="0" err="1" smtClean="0"/>
              <a:t>idea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translational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inertial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rotational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velocities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magnetoscop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GPS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estimation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,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inputs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frame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76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Dof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automatically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google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orientation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thought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taking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click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GPS was not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528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parameterized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u. This </a:t>
            </a:r>
            <a:r>
              <a:rPr lang="de-DE" baseline="0" dirty="0" err="1" smtClean="0"/>
              <a:t>parameter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assigned</a:t>
            </a:r>
            <a:r>
              <a:rPr lang="de-DE" baseline="0" dirty="0" smtClean="0"/>
              <a:t> a time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, such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constraints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respected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Combined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assigned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, a </a:t>
            </a:r>
            <a:r>
              <a:rPr lang="de-DE" baseline="0" dirty="0" err="1" smtClean="0"/>
              <a:t>trajectory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dimension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Soon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clear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generation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waypoints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spline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97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56081" b="65036"/>
          <a:stretch/>
        </p:blipFill>
        <p:spPr bwMode="auto">
          <a:xfrm rot="120000">
            <a:off x="-304103" y="1566406"/>
            <a:ext cx="9591949" cy="18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758" y="3745373"/>
            <a:ext cx="8382000" cy="1089025"/>
          </a:xfrm>
          <a:prstGeom prst="rect">
            <a:avLst/>
          </a:prstGeom>
        </p:spPr>
        <p:txBody>
          <a:bodyPr tIns="45720" bIns="45720"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1758" y="4897728"/>
            <a:ext cx="8382000" cy="776288"/>
          </a:xfrm>
          <a:prstGeom prst="rect">
            <a:avLst/>
          </a:prstGeo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5" y="286362"/>
            <a:ext cx="3142578" cy="176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"/>
          <a:stretch/>
        </p:blipFill>
        <p:spPr bwMode="auto">
          <a:xfrm>
            <a:off x="4330071" y="5507665"/>
            <a:ext cx="4813929" cy="69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 userDrawn="1"/>
        </p:nvGrpSpPr>
        <p:grpSpPr>
          <a:xfrm>
            <a:off x="4261299" y="6313058"/>
            <a:ext cx="4735957" cy="454979"/>
            <a:chOff x="3390003" y="6282519"/>
            <a:chExt cx="5607254" cy="538684"/>
          </a:xfrm>
        </p:grpSpPr>
        <p:pic>
          <p:nvPicPr>
            <p:cNvPr id="21" name="Picture 2" descr="C:\Users\Admin\Desktop\maxon_h80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647" y="6393403"/>
              <a:ext cx="1192871" cy="31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Admin\Desktop\kowa_h80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757" y="6371862"/>
              <a:ext cx="8235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Admin\Desktop\stemmer_h80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144" y="6422787"/>
              <a:ext cx="1330240" cy="25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Admin\Desktop\minizepp_h80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05" y="6282519"/>
              <a:ext cx="626220" cy="53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Admin\Desktop\pangas_h80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003" y="6333887"/>
              <a:ext cx="871297" cy="435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743661" y="271890"/>
            <a:ext cx="5019339" cy="776288"/>
          </a:xfrm>
          <a:prstGeom prst="rect">
            <a:avLst/>
          </a:prstGeom>
        </p:spPr>
        <p:txBody>
          <a:bodyPr tIns="45720" bIns="45720" anchor="b" anchorCtr="0">
            <a:normAutofit/>
          </a:bodyPr>
          <a:lstStyle>
            <a:lvl1pPr marL="0" indent="0" algn="r">
              <a:buFont typeface="Wingdings" pitchFamily="16" charset="2"/>
              <a:buNone/>
              <a:defRPr sz="3500" i="1"/>
            </a:lvl1pPr>
          </a:lstStyle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81001" y="268749"/>
            <a:ext cx="5740100" cy="766764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916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507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r="606" b="3819"/>
          <a:stretch/>
        </p:blipFill>
        <p:spPr bwMode="auto">
          <a:xfrm>
            <a:off x="0" y="6019681"/>
            <a:ext cx="9144000" cy="83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67649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tx1"/>
                </a:solidFill>
                <a:latin typeface="ETH Light" pitchFamily="2" charset="0"/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0" r:id="rId3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0">
          <a:solidFill>
            <a:schemeClr val="accent1"/>
          </a:solidFill>
          <a:latin typeface="ETH Light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200">
          <a:solidFill>
            <a:schemeClr val="tx1"/>
          </a:solidFill>
          <a:latin typeface="ETH Light" pitchFamily="2" charset="0"/>
          <a:ea typeface="+mn-ea"/>
          <a:cs typeface="+mn-cs"/>
        </a:defRPr>
      </a:lvl1pPr>
      <a:lvl2pPr marL="623888" indent="-238125" algn="l" rtl="0" fontAlgn="base">
        <a:lnSpc>
          <a:spcPct val="100000"/>
        </a:lnSpc>
        <a:spcBef>
          <a:spcPts val="400"/>
        </a:spcBef>
        <a:spcAft>
          <a:spcPct val="0"/>
        </a:spcAft>
        <a:buClr>
          <a:schemeClr val="accent3"/>
        </a:buClr>
        <a:buFont typeface="Symbol" pitchFamily="18" charset="2"/>
        <a:buChar char="-"/>
        <a:defRPr sz="2800">
          <a:solidFill>
            <a:schemeClr val="tx1"/>
          </a:solidFill>
          <a:latin typeface="ETH Light" pitchFamily="2" charset="0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800">
          <a:solidFill>
            <a:schemeClr val="tx1"/>
          </a:solidFill>
          <a:latin typeface="ETH Light" pitchFamily="2" charset="0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600">
          <a:solidFill>
            <a:schemeClr val="tx1"/>
          </a:solidFill>
          <a:latin typeface="ETH Light" pitchFamily="2" charset="0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050">
          <a:solidFill>
            <a:schemeClr val="tx1"/>
          </a:solidFill>
          <a:latin typeface="ETH Light" pitchFamily="2" charset="0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30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31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32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28.emf"/><Relationship Id="rId10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37.emf"/><Relationship Id="rId13" Type="http://schemas.openxmlformats.org/officeDocument/2006/relationships/oleObject" Target="../embeddings/oleObject13.bin"/><Relationship Id="rId14" Type="http://schemas.openxmlformats.org/officeDocument/2006/relationships/image" Target="../media/image38.emf"/><Relationship Id="rId15" Type="http://schemas.openxmlformats.org/officeDocument/2006/relationships/oleObject" Target="../embeddings/oleObject14.bin"/><Relationship Id="rId16" Type="http://schemas.openxmlformats.org/officeDocument/2006/relationships/image" Target="../media/image3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40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42.emf"/><Relationship Id="rId13" Type="http://schemas.openxmlformats.org/officeDocument/2006/relationships/image" Target="../media/image4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3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4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oleObject" Target="../embeddings/oleObject19.bin"/><Relationship Id="rId7" Type="http://schemas.openxmlformats.org/officeDocument/2006/relationships/image" Target="../media/image48.w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49.wmf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5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wmf"/><Relationship Id="rId12" Type="http://schemas.openxmlformats.org/officeDocument/2006/relationships/oleObject" Target="../embeddings/oleObject26.bin"/><Relationship Id="rId13" Type="http://schemas.openxmlformats.org/officeDocument/2006/relationships/image" Target="../media/image57.wmf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58.w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5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53.w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54.w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55.wmf"/><Relationship Id="rId10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w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64.wmf"/><Relationship Id="rId14" Type="http://schemas.openxmlformats.org/officeDocument/2006/relationships/oleObject" Target="../embeddings/oleObject34.bin"/><Relationship Id="rId15" Type="http://schemas.openxmlformats.org/officeDocument/2006/relationships/oleObject" Target="../embeddings/oleObject35.bin"/><Relationship Id="rId16" Type="http://schemas.openxmlformats.org/officeDocument/2006/relationships/image" Target="../media/image65.wmf"/><Relationship Id="rId17" Type="http://schemas.openxmlformats.org/officeDocument/2006/relationships/oleObject" Target="../embeddings/oleObject36.bin"/><Relationship Id="rId18" Type="http://schemas.openxmlformats.org/officeDocument/2006/relationships/image" Target="../media/image66.wmf"/><Relationship Id="rId19" Type="http://schemas.openxmlformats.org/officeDocument/2006/relationships/oleObject" Target="../embeddings/oleObject37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60.w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61.w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62.wmf"/><Relationship Id="rId10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2.bin"/><Relationship Id="rId12" Type="http://schemas.openxmlformats.org/officeDocument/2006/relationships/image" Target="../media/image59.wmf"/><Relationship Id="rId13" Type="http://schemas.openxmlformats.org/officeDocument/2006/relationships/oleObject" Target="../embeddings/oleObject43.bin"/><Relationship Id="rId14" Type="http://schemas.openxmlformats.org/officeDocument/2006/relationships/image" Target="../media/image6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61.w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62.w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63.wmf"/><Relationship Id="rId10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17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wmf"/><Relationship Id="rId3" Type="http://schemas.openxmlformats.org/officeDocument/2006/relationships/image" Target="../media/image9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wmf"/><Relationship Id="rId3" Type="http://schemas.openxmlformats.org/officeDocument/2006/relationships/image" Target="../media/image8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wmf"/><Relationship Id="rId3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9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oleObject" Target="../embeddings/oleObject45.bin"/><Relationship Id="rId5" Type="http://schemas.openxmlformats.org/officeDocument/2006/relationships/image" Target="../media/image100.emf"/><Relationship Id="rId6" Type="http://schemas.openxmlformats.org/officeDocument/2006/relationships/oleObject" Target="../embeddings/oleObject46.bin"/><Relationship Id="rId7" Type="http://schemas.openxmlformats.org/officeDocument/2006/relationships/image" Target="../media/image101.emf"/><Relationship Id="rId8" Type="http://schemas.openxmlformats.org/officeDocument/2006/relationships/image" Target="../media/image4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17.jpe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1758" y="2891933"/>
            <a:ext cx="8382000" cy="1089025"/>
          </a:xfrm>
        </p:spPr>
        <p:txBody>
          <a:bodyPr/>
          <a:lstStyle/>
          <a:p>
            <a:r>
              <a:rPr lang="de-CH" dirty="0" smtClean="0"/>
              <a:t>Human-</a:t>
            </a:r>
            <a:r>
              <a:rPr lang="de-CH" dirty="0" err="1" smtClean="0"/>
              <a:t>Machine</a:t>
            </a:r>
            <a:r>
              <a:rPr lang="de-CH" dirty="0" smtClean="0"/>
              <a:t> Interfaces </a:t>
            </a:r>
            <a:r>
              <a:rPr lang="de-CH" dirty="0" err="1" smtClean="0"/>
              <a:t>for</a:t>
            </a:r>
            <a:r>
              <a:rPr lang="de-CH" dirty="0" smtClean="0"/>
              <a:t> Operating a </a:t>
            </a:r>
            <a:r>
              <a:rPr lang="de-CH" dirty="0" err="1" smtClean="0"/>
              <a:t>Blimp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1758" y="4806288"/>
            <a:ext cx="8382000" cy="178709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Krebs Matthias, Ledergerber Anton</a:t>
            </a:r>
          </a:p>
          <a:p>
            <a:r>
              <a:rPr lang="de-CH" dirty="0" smtClean="0"/>
              <a:t>12.06.2012</a:t>
            </a:r>
          </a:p>
          <a:p>
            <a:endParaRPr lang="de-CH" sz="1200" dirty="0" smtClean="0"/>
          </a:p>
          <a:p>
            <a:r>
              <a:rPr lang="de-CH" sz="1400" dirty="0" smtClean="0"/>
              <a:t>Supervisors:</a:t>
            </a:r>
          </a:p>
          <a:p>
            <a:r>
              <a:rPr lang="de-CH" sz="1400" dirty="0" smtClean="0"/>
              <a:t>Javier Alonso Mora, Konrad </a:t>
            </a:r>
            <a:r>
              <a:rPr lang="de-CH" sz="1400" dirty="0" err="1" smtClean="0"/>
              <a:t>Rudin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0772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Orientation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8" t="4110" r="20358"/>
          <a:stretch/>
        </p:blipFill>
        <p:spPr>
          <a:xfrm>
            <a:off x="3939803" y="898768"/>
            <a:ext cx="3777889" cy="488656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70454" y="4526927"/>
            <a:ext cx="2951479" cy="154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0 </a:t>
            </a:r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DoF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Controller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Target Point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endParaRPr lang="de-DE" dirty="0" smtClean="0"/>
          </a:p>
        </p:txBody>
      </p:sp>
      <p:grpSp>
        <p:nvGrpSpPr>
          <p:cNvPr id="10" name="Gruppierung 9"/>
          <p:cNvGrpSpPr/>
          <p:nvPr/>
        </p:nvGrpSpPr>
        <p:grpSpPr>
          <a:xfrm>
            <a:off x="760052" y="1367394"/>
            <a:ext cx="2863551" cy="3129900"/>
            <a:chOff x="4209372" y="3453780"/>
            <a:chExt cx="2863551" cy="3129900"/>
          </a:xfrm>
        </p:grpSpPr>
        <p:cxnSp>
          <p:nvCxnSpPr>
            <p:cNvPr id="11" name="Gerade Verbindung mit Pfeil 10"/>
            <p:cNvCxnSpPr/>
            <p:nvPr/>
          </p:nvCxnSpPr>
          <p:spPr bwMode="auto">
            <a:xfrm>
              <a:off x="5769284" y="3908998"/>
              <a:ext cx="21916" cy="581722"/>
            </a:xfrm>
            <a:prstGeom prst="straightConnector1">
              <a:avLst/>
            </a:prstGeom>
            <a:noFill/>
            <a:ln w="15875" cap="flat" cmpd="sng" algn="ctr">
              <a:gradFill flip="none" rotWithShape="1">
                <a:gsLst>
                  <a:gs pos="0">
                    <a:srgbClr val="FF0000"/>
                  </a:gs>
                  <a:gs pos="100000">
                    <a:prstClr val="white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2" name="Gerade Verbindung mit Pfeil 11"/>
            <p:cNvCxnSpPr/>
            <p:nvPr/>
          </p:nvCxnSpPr>
          <p:spPr bwMode="auto">
            <a:xfrm>
              <a:off x="5413684" y="3533078"/>
              <a:ext cx="255596" cy="988122"/>
            </a:xfrm>
            <a:prstGeom prst="straightConnector1">
              <a:avLst/>
            </a:prstGeom>
            <a:noFill/>
            <a:ln w="15875" cap="flat" cmpd="sng" algn="ctr">
              <a:gradFill flip="none" rotWithShape="1">
                <a:gsLst>
                  <a:gs pos="0">
                    <a:srgbClr val="FF0000"/>
                  </a:gs>
                  <a:gs pos="100000">
                    <a:prstClr val="white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3" name="Gerade Verbindung mit Pfeil 12"/>
            <p:cNvCxnSpPr/>
            <p:nvPr/>
          </p:nvCxnSpPr>
          <p:spPr bwMode="auto">
            <a:xfrm>
              <a:off x="4775200" y="3545840"/>
              <a:ext cx="853440" cy="1016000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  <a:round/>
              <a:headEnd type="none" w="lg" len="med"/>
              <a:tailEnd type="arrow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 flipV="1">
              <a:off x="4316404" y="4653280"/>
              <a:ext cx="1251276" cy="220918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  <a:round/>
              <a:headEnd type="none" w="lg" len="med"/>
              <a:tailEnd type="arrow"/>
            </a:ln>
            <a:effectLst/>
          </p:spPr>
        </p:cxnSp>
        <p:grpSp>
          <p:nvGrpSpPr>
            <p:cNvPr id="15" name="Gruppierung 14"/>
            <p:cNvGrpSpPr/>
            <p:nvPr/>
          </p:nvGrpSpPr>
          <p:grpSpPr>
            <a:xfrm>
              <a:off x="4209372" y="3453780"/>
              <a:ext cx="2341048" cy="3129900"/>
              <a:chOff x="6309895" y="2712099"/>
              <a:chExt cx="1459517" cy="2113901"/>
            </a:xfrm>
          </p:grpSpPr>
          <p:sp>
            <p:nvSpPr>
              <p:cNvPr id="32" name="Freihandform 31"/>
              <p:cNvSpPr/>
              <p:nvPr/>
            </p:nvSpPr>
            <p:spPr>
              <a:xfrm>
                <a:off x="6361173" y="2712099"/>
                <a:ext cx="1408239" cy="2113901"/>
              </a:xfrm>
              <a:custGeom>
                <a:avLst/>
                <a:gdLst>
                  <a:gd name="connsiteX0" fmla="*/ 1408239 w 1408239"/>
                  <a:gd name="connsiteY0" fmla="*/ 2113901 h 2113901"/>
                  <a:gd name="connsiteX1" fmla="*/ 1176651 w 1408239"/>
                  <a:gd name="connsiteY1" fmla="*/ 1478901 h 2113901"/>
                  <a:gd name="connsiteX2" fmla="*/ 571533 w 1408239"/>
                  <a:gd name="connsiteY2" fmla="*/ 1284666 h 2113901"/>
                  <a:gd name="connsiteX3" fmla="*/ 18709 w 1408239"/>
                  <a:gd name="connsiteY3" fmla="*/ 963430 h 2113901"/>
                  <a:gd name="connsiteX4" fmla="*/ 175592 w 1408239"/>
                  <a:gd name="connsiteY4" fmla="*/ 134195 h 2113901"/>
                  <a:gd name="connsiteX5" fmla="*/ 623827 w 1408239"/>
                  <a:gd name="connsiteY5" fmla="*/ 14666 h 2113901"/>
                  <a:gd name="connsiteX6" fmla="*/ 885298 w 1408239"/>
                  <a:gd name="connsiteY6" fmla="*/ 276136 h 2113901"/>
                  <a:gd name="connsiteX7" fmla="*/ 1094474 w 1408239"/>
                  <a:gd name="connsiteY7" fmla="*/ 246254 h 211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8239" h="2113901">
                    <a:moveTo>
                      <a:pt x="1408239" y="2113901"/>
                    </a:moveTo>
                    <a:cubicBezTo>
                      <a:pt x="1362170" y="1865504"/>
                      <a:pt x="1316102" y="1617107"/>
                      <a:pt x="1176651" y="1478901"/>
                    </a:cubicBezTo>
                    <a:cubicBezTo>
                      <a:pt x="1037200" y="1340695"/>
                      <a:pt x="764523" y="1370578"/>
                      <a:pt x="571533" y="1284666"/>
                    </a:cubicBezTo>
                    <a:cubicBezTo>
                      <a:pt x="378543" y="1198754"/>
                      <a:pt x="84699" y="1155175"/>
                      <a:pt x="18709" y="963430"/>
                    </a:cubicBezTo>
                    <a:cubicBezTo>
                      <a:pt x="-47281" y="771685"/>
                      <a:pt x="74739" y="292322"/>
                      <a:pt x="175592" y="134195"/>
                    </a:cubicBezTo>
                    <a:cubicBezTo>
                      <a:pt x="276445" y="-23932"/>
                      <a:pt x="505543" y="-8991"/>
                      <a:pt x="623827" y="14666"/>
                    </a:cubicBezTo>
                    <a:cubicBezTo>
                      <a:pt x="742111" y="38323"/>
                      <a:pt x="806857" y="237538"/>
                      <a:pt x="885298" y="276136"/>
                    </a:cubicBezTo>
                    <a:cubicBezTo>
                      <a:pt x="963739" y="314734"/>
                      <a:pt x="1094474" y="246254"/>
                      <a:pt x="1094474" y="246254"/>
                    </a:cubicBezTo>
                  </a:path>
                </a:pathLst>
              </a:cu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p:spPr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aute 32"/>
              <p:cNvSpPr/>
              <p:nvPr/>
            </p:nvSpPr>
            <p:spPr bwMode="auto">
              <a:xfrm>
                <a:off x="6599544" y="2727157"/>
                <a:ext cx="71297" cy="66843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aute 33"/>
              <p:cNvSpPr/>
              <p:nvPr/>
            </p:nvSpPr>
            <p:spPr bwMode="auto">
              <a:xfrm>
                <a:off x="7031789" y="2743824"/>
                <a:ext cx="49018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Raute 34"/>
              <p:cNvSpPr/>
              <p:nvPr/>
            </p:nvSpPr>
            <p:spPr bwMode="auto">
              <a:xfrm>
                <a:off x="6309895" y="3609474"/>
                <a:ext cx="120787" cy="116856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Raute 35"/>
              <p:cNvSpPr/>
              <p:nvPr/>
            </p:nvSpPr>
            <p:spPr bwMode="auto">
              <a:xfrm>
                <a:off x="7256951" y="2979319"/>
                <a:ext cx="45719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" name="Gruppierung 15"/>
            <p:cNvGrpSpPr/>
            <p:nvPr/>
          </p:nvGrpSpPr>
          <p:grpSpPr>
            <a:xfrm rot="20259885">
              <a:off x="4211623" y="4696895"/>
              <a:ext cx="1312728" cy="1183353"/>
              <a:chOff x="780232" y="3276887"/>
              <a:chExt cx="1312728" cy="1183353"/>
            </a:xfrm>
          </p:grpSpPr>
          <p:grpSp>
            <p:nvGrpSpPr>
              <p:cNvPr id="19" name="Gruppierung 18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3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28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9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0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1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4" name="Gerade Verbindung mit Pfeil 23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5" name="Gerade Verbindung mit Pfeil 24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6" name="Gerade Verbindung mit Pfeil 25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27" name="Oval 26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0" name="Textfeld 19"/>
              <p:cNvSpPr txBox="1"/>
              <p:nvPr/>
            </p:nvSpPr>
            <p:spPr>
              <a:xfrm>
                <a:off x="1666073" y="3526879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1595721" y="3911062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1039053" y="4042007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sp>
          <p:nvSpPr>
            <p:cNvPr id="17" name="Raute 16"/>
            <p:cNvSpPr/>
            <p:nvPr/>
          </p:nvSpPr>
          <p:spPr bwMode="auto">
            <a:xfrm>
              <a:off x="5669280" y="4572000"/>
              <a:ext cx="142240" cy="152400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518443" y="4699782"/>
              <a:ext cx="1554480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 smtClean="0"/>
                <a:t>camera</a:t>
              </a:r>
              <a:r>
                <a:rPr lang="de-DE" sz="1200" dirty="0" smtClean="0"/>
                <a:t> </a:t>
              </a:r>
              <a:r>
                <a:rPr lang="de-DE" sz="1200" dirty="0" err="1" smtClean="0"/>
                <a:t>target</a:t>
              </a:r>
              <a:endParaRPr lang="de-DE" sz="1200" dirty="0"/>
            </a:p>
          </p:txBody>
        </p:sp>
      </p:grpSp>
      <p:sp>
        <p:nvSpPr>
          <p:cNvPr id="37" name="Rechteck 36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in Simulation</a:t>
            </a:r>
            <a:endParaRPr lang="de-DE" sz="18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/>
          <p:cNvSpPr/>
          <p:nvPr/>
        </p:nvSpPr>
        <p:spPr>
          <a:xfrm>
            <a:off x="5403273" y="1350818"/>
            <a:ext cx="2981859" cy="4479637"/>
          </a:xfrm>
          <a:custGeom>
            <a:avLst/>
            <a:gdLst>
              <a:gd name="connsiteX0" fmla="*/ 0 w 2981859"/>
              <a:gd name="connsiteY0" fmla="*/ 4479637 h 4479637"/>
              <a:gd name="connsiteX1" fmla="*/ 2690091 w 2981859"/>
              <a:gd name="connsiteY1" fmla="*/ 3105727 h 4479637"/>
              <a:gd name="connsiteX2" fmla="*/ 1431636 w 2981859"/>
              <a:gd name="connsiteY2" fmla="*/ 1327727 h 4479637"/>
              <a:gd name="connsiteX3" fmla="*/ 2955636 w 2981859"/>
              <a:gd name="connsiteY3" fmla="*/ 969818 h 4479637"/>
              <a:gd name="connsiteX4" fmla="*/ 2366818 w 2981859"/>
              <a:gd name="connsiteY4" fmla="*/ 242455 h 4479637"/>
              <a:gd name="connsiteX5" fmla="*/ 1985818 w 2981859"/>
              <a:gd name="connsiteY5" fmla="*/ 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1859" h="4479637">
                <a:moveTo>
                  <a:pt x="0" y="4479637"/>
                </a:moveTo>
                <a:cubicBezTo>
                  <a:pt x="1225742" y="4055341"/>
                  <a:pt x="2451485" y="3631045"/>
                  <a:pt x="2690091" y="3105727"/>
                </a:cubicBezTo>
                <a:cubicBezTo>
                  <a:pt x="2928697" y="2580409"/>
                  <a:pt x="1387379" y="1683712"/>
                  <a:pt x="1431636" y="1327727"/>
                </a:cubicBezTo>
                <a:cubicBezTo>
                  <a:pt x="1475894" y="971742"/>
                  <a:pt x="2799772" y="1150697"/>
                  <a:pt x="2955636" y="969818"/>
                </a:cubicBezTo>
                <a:cubicBezTo>
                  <a:pt x="3111500" y="788939"/>
                  <a:pt x="2528454" y="404091"/>
                  <a:pt x="2366818" y="242455"/>
                </a:cubicBezTo>
                <a:cubicBezTo>
                  <a:pt x="2205182" y="80819"/>
                  <a:pt x="1985818" y="0"/>
                  <a:pt x="1985818" y="0"/>
                </a:cubicBezTo>
              </a:path>
            </a:pathLst>
          </a:cu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Path/</a:t>
            </a:r>
            <a:r>
              <a:rPr lang="de-DE" dirty="0" err="1" smtClean="0"/>
              <a:t>Trajectory</a:t>
            </a:r>
            <a:endParaRPr lang="de-DE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400248"/>
              </p:ext>
            </p:extLst>
          </p:nvPr>
        </p:nvGraphicFramePr>
        <p:xfrm>
          <a:off x="2432407" y="1589003"/>
          <a:ext cx="14795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3" name="Formel" r:id="rId4" imgW="840960" imgH="191880" progId="Equation.3">
                  <p:embed/>
                </p:oleObj>
              </mc:Choice>
              <mc:Fallback>
                <p:oleObj name="Formel" r:id="rId4" imgW="840960" imgH="191880" progId="Equation.3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407" y="1589003"/>
                        <a:ext cx="1479550" cy="3508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FFFF"/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pieren 48"/>
          <p:cNvGrpSpPr/>
          <p:nvPr/>
        </p:nvGrpSpPr>
        <p:grpSpPr>
          <a:xfrm>
            <a:off x="6648350" y="2597091"/>
            <a:ext cx="984283" cy="912727"/>
            <a:chOff x="1204690" y="3091544"/>
            <a:chExt cx="587823" cy="566065"/>
          </a:xfrm>
        </p:grpSpPr>
        <p:sp>
          <p:nvSpPr>
            <p:cNvPr id="11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60412" y="4759699"/>
            <a:ext cx="808182" cy="808182"/>
            <a:chOff x="5541818" y="4352636"/>
            <a:chExt cx="808182" cy="808182"/>
          </a:xfrm>
        </p:grpSpPr>
        <p:sp>
          <p:nvSpPr>
            <p:cNvPr id="15" name="Ellipse 29"/>
            <p:cNvSpPr/>
            <p:nvPr/>
          </p:nvSpPr>
          <p:spPr bwMode="auto">
            <a:xfrm>
              <a:off x="5872910" y="4830128"/>
              <a:ext cx="72000" cy="7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Gerade Verbindung 23"/>
            <p:cNvCxnSpPr/>
            <p:nvPr/>
          </p:nvCxnSpPr>
          <p:spPr bwMode="auto">
            <a:xfrm flipH="1">
              <a:off x="5541818" y="4860636"/>
              <a:ext cx="357909" cy="30018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5899727" y="4849091"/>
              <a:ext cx="450273" cy="230909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auto">
            <a:xfrm flipV="1">
              <a:off x="5911274" y="4352636"/>
              <a:ext cx="0" cy="50800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</p:grpSp>
      <p:sp>
        <p:nvSpPr>
          <p:cNvPr id="33" name="Ellipse 29"/>
          <p:cNvSpPr/>
          <p:nvPr/>
        </p:nvSpPr>
        <p:spPr bwMode="auto">
          <a:xfrm rot="10800000">
            <a:off x="7094647" y="3034317"/>
            <a:ext cx="62951" cy="58253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4" name="Gerade Verbindung 33"/>
          <p:cNvCxnSpPr/>
          <p:nvPr/>
        </p:nvCxnSpPr>
        <p:spPr bwMode="auto">
          <a:xfrm>
            <a:off x="7134152" y="3067888"/>
            <a:ext cx="298204" cy="6408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5" name="Gerade Verbindung 34"/>
          <p:cNvCxnSpPr/>
          <p:nvPr/>
        </p:nvCxnSpPr>
        <p:spPr bwMode="auto">
          <a:xfrm flipH="1" flipV="1">
            <a:off x="6874695" y="2896212"/>
            <a:ext cx="259457" cy="18101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6" name="Gerade Verbindung 35"/>
          <p:cNvCxnSpPr/>
          <p:nvPr/>
        </p:nvCxnSpPr>
        <p:spPr bwMode="auto">
          <a:xfrm>
            <a:off x="7124056" y="3067887"/>
            <a:ext cx="3695" cy="315713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55" name="Gerade Verbindung 54"/>
          <p:cNvCxnSpPr/>
          <p:nvPr/>
        </p:nvCxnSpPr>
        <p:spPr bwMode="auto">
          <a:xfrm>
            <a:off x="3708062" y="2846396"/>
            <a:ext cx="5243" cy="1605603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626499"/>
              </p:ext>
            </p:extLst>
          </p:nvPr>
        </p:nvGraphicFramePr>
        <p:xfrm>
          <a:off x="2033588" y="3519488"/>
          <a:ext cx="88106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4" name="Formel" r:id="rId6" imgW="495300" imgH="203200" progId="Equation.3">
                  <p:embed/>
                </p:oleObj>
              </mc:Choice>
              <mc:Fallback>
                <p:oleObj name="Formel" r:id="rId6" imgW="495300" imgH="203200" progId="Equation.3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519488"/>
                        <a:ext cx="881062" cy="36988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00FF"/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992895"/>
              </p:ext>
            </p:extLst>
          </p:nvPr>
        </p:nvGraphicFramePr>
        <p:xfrm>
          <a:off x="647739" y="4377177"/>
          <a:ext cx="3984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5" name="Formel" r:id="rId8" imgW="219240" imgH="191880" progId="Equation.3">
                  <p:embed/>
                </p:oleObj>
              </mc:Choice>
              <mc:Fallback>
                <p:oleObj name="Formel" r:id="rId8" imgW="219240" imgH="191880" progId="Equation.3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39" y="4377177"/>
                        <a:ext cx="398462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277920"/>
              </p:ext>
            </p:extLst>
          </p:nvPr>
        </p:nvGraphicFramePr>
        <p:xfrm>
          <a:off x="637649" y="2800295"/>
          <a:ext cx="4206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6" name="Formel" r:id="rId10" imgW="228240" imgH="200880" progId="Equation.3">
                  <p:embed/>
                </p:oleObj>
              </mc:Choice>
              <mc:Fallback>
                <p:oleObj name="Formel" r:id="rId10" imgW="228240" imgH="200880" progId="Equation.3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649" y="2800295"/>
                        <a:ext cx="420687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911231"/>
              </p:ext>
            </p:extLst>
          </p:nvPr>
        </p:nvGraphicFramePr>
        <p:xfrm>
          <a:off x="3915775" y="4216750"/>
          <a:ext cx="442913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7" name="Formel" r:id="rId12" imgW="237600" imgH="191880" progId="Equation.3">
                  <p:embed/>
                </p:oleObj>
              </mc:Choice>
              <mc:Fallback>
                <p:oleObj name="Formel" r:id="rId12" imgW="237600" imgH="191880" progId="Equation.3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5775" y="4216750"/>
                        <a:ext cx="442913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187558"/>
              </p:ext>
            </p:extLst>
          </p:nvPr>
        </p:nvGraphicFramePr>
        <p:xfrm>
          <a:off x="3905578" y="2788473"/>
          <a:ext cx="4857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8" name="Formel" r:id="rId14" imgW="264960" imgH="200880" progId="Equation.3">
                  <p:embed/>
                </p:oleObj>
              </mc:Choice>
              <mc:Fallback>
                <p:oleObj name="Formel" r:id="rId14" imgW="264960" imgH="200880" progId="Equation.3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578" y="2788473"/>
                        <a:ext cx="485775" cy="373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35343"/>
              </p:ext>
            </p:extLst>
          </p:nvPr>
        </p:nvGraphicFramePr>
        <p:xfrm>
          <a:off x="4514425" y="4703704"/>
          <a:ext cx="9509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9" name="Formel" r:id="rId16" imgW="530280" imgH="191880" progId="Equation.3">
                  <p:embed/>
                </p:oleObj>
              </mc:Choice>
              <mc:Fallback>
                <p:oleObj name="Formel" r:id="rId16" imgW="530280" imgH="191880" progId="Equation.3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425" y="4703704"/>
                        <a:ext cx="9509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feld 72"/>
          <p:cNvSpPr txBox="1"/>
          <p:nvPr/>
        </p:nvSpPr>
        <p:spPr>
          <a:xfrm>
            <a:off x="7843174" y="2892530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Body Frame</a:t>
            </a:r>
            <a:endParaRPr lang="de-DE" dirty="0"/>
          </a:p>
        </p:txBody>
      </p:sp>
      <p:sp>
        <p:nvSpPr>
          <p:cNvPr id="74" name="Textfeld 73"/>
          <p:cNvSpPr txBox="1"/>
          <p:nvPr/>
        </p:nvSpPr>
        <p:spPr>
          <a:xfrm>
            <a:off x="6067118" y="4526469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Inertial</a:t>
            </a:r>
            <a:r>
              <a:rPr lang="de-DE" dirty="0" smtClean="0"/>
              <a:t> Frame</a:t>
            </a:r>
            <a:endParaRPr lang="de-DE" dirty="0"/>
          </a:p>
        </p:txBody>
      </p:sp>
      <p:cxnSp>
        <p:nvCxnSpPr>
          <p:cNvPr id="6" name="Gerade Verbindung 5"/>
          <p:cNvCxnSpPr>
            <a:endCxn id="22" idx="0"/>
          </p:cNvCxnSpPr>
          <p:nvPr/>
        </p:nvCxnSpPr>
        <p:spPr bwMode="auto">
          <a:xfrm>
            <a:off x="3696722" y="4468048"/>
            <a:ext cx="1706551" cy="136240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dot"/>
            <a:round/>
            <a:headEnd type="none" w="lg" len="med"/>
            <a:tailEnd type="triangle" w="lg" len="lg"/>
          </a:ln>
          <a:effectLst/>
        </p:spPr>
      </p:cxnSp>
      <p:cxnSp>
        <p:nvCxnSpPr>
          <p:cNvPr id="9" name="Gerade Verbindung mit Pfeil 8"/>
          <p:cNvCxnSpPr>
            <a:endCxn id="22" idx="5"/>
          </p:cNvCxnSpPr>
          <p:nvPr/>
        </p:nvCxnSpPr>
        <p:spPr bwMode="auto">
          <a:xfrm flipV="1">
            <a:off x="3719401" y="1350818"/>
            <a:ext cx="3669690" cy="1484238"/>
          </a:xfrm>
          <a:prstGeom prst="straightConnector1">
            <a:avLst/>
          </a:prstGeom>
          <a:noFill/>
          <a:ln w="15875" cap="flat" cmpd="sng" algn="ctr">
            <a:solidFill>
              <a:srgbClr val="000000"/>
            </a:solidFill>
            <a:prstDash val="dot"/>
            <a:round/>
            <a:headEnd type="none" w="lg" len="med"/>
            <a:tailEnd type="arrow"/>
          </a:ln>
          <a:effectLst/>
        </p:spPr>
      </p:cxnSp>
      <p:cxnSp>
        <p:nvCxnSpPr>
          <p:cNvPr id="41" name="Gerade Verbindung 40"/>
          <p:cNvCxnSpPr/>
          <p:nvPr/>
        </p:nvCxnSpPr>
        <p:spPr bwMode="auto">
          <a:xfrm>
            <a:off x="1202002" y="2630932"/>
            <a:ext cx="10228" cy="197346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43" name="Gerade Verbindung mit Pfeil 42"/>
          <p:cNvCxnSpPr/>
          <p:nvPr/>
        </p:nvCxnSpPr>
        <p:spPr bwMode="auto">
          <a:xfrm>
            <a:off x="1202002" y="2630932"/>
            <a:ext cx="2517399" cy="215464"/>
          </a:xfrm>
          <a:prstGeom prst="straightConnector1">
            <a:avLst/>
          </a:prstGeom>
          <a:noFill/>
          <a:ln w="15875" cap="flat" cmpd="sng" algn="ctr">
            <a:solidFill>
              <a:srgbClr val="0000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6" name="Gerade Verbindung mit Pfeil 45"/>
          <p:cNvCxnSpPr/>
          <p:nvPr/>
        </p:nvCxnSpPr>
        <p:spPr bwMode="auto">
          <a:xfrm flipV="1">
            <a:off x="1213341" y="4473025"/>
            <a:ext cx="2499705" cy="131106"/>
          </a:xfrm>
          <a:prstGeom prst="straightConnector1">
            <a:avLst/>
          </a:prstGeom>
          <a:noFill/>
          <a:ln w="15875" cap="flat" cmpd="sng" algn="ctr">
            <a:solidFill>
              <a:srgbClr val="0000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7" name="Gerade Verbindung mit Pfeil 46"/>
          <p:cNvCxnSpPr>
            <a:endCxn id="22" idx="5"/>
          </p:cNvCxnSpPr>
          <p:nvPr/>
        </p:nvCxnSpPr>
        <p:spPr bwMode="auto">
          <a:xfrm flipV="1">
            <a:off x="1236020" y="1350818"/>
            <a:ext cx="6153071" cy="1246093"/>
          </a:xfrm>
          <a:prstGeom prst="straightConnector1">
            <a:avLst/>
          </a:prstGeom>
          <a:noFill/>
          <a:ln w="15875" cap="flat" cmpd="sng" algn="ctr">
            <a:solidFill>
              <a:srgbClr val="00FFFF"/>
            </a:solidFill>
            <a:prstDash val="sysDash"/>
            <a:round/>
            <a:headEnd type="none" w="lg" len="med"/>
            <a:tailEnd type="arrow"/>
          </a:ln>
          <a:effectLst/>
        </p:spPr>
      </p:cxnSp>
      <p:cxnSp>
        <p:nvCxnSpPr>
          <p:cNvPr id="49" name="Gerade Verbindung mit Pfeil 48"/>
          <p:cNvCxnSpPr/>
          <p:nvPr/>
        </p:nvCxnSpPr>
        <p:spPr bwMode="auto">
          <a:xfrm>
            <a:off x="1236020" y="4615471"/>
            <a:ext cx="4138968" cy="1190723"/>
          </a:xfrm>
          <a:prstGeom prst="straightConnector1">
            <a:avLst/>
          </a:prstGeom>
          <a:noFill/>
          <a:ln w="15875" cap="flat" cmpd="sng" algn="ctr">
            <a:solidFill>
              <a:srgbClr val="00FFFF"/>
            </a:solidFill>
            <a:prstDash val="sysDash"/>
            <a:round/>
            <a:headEnd type="none" w="lg" len="med"/>
            <a:tailEnd type="arrow"/>
          </a:ln>
          <a:effectLst/>
        </p:spPr>
      </p:cxnSp>
      <p:sp>
        <p:nvSpPr>
          <p:cNvPr id="39" name="Oval 38"/>
          <p:cNvSpPr/>
          <p:nvPr/>
        </p:nvSpPr>
        <p:spPr bwMode="auto">
          <a:xfrm>
            <a:off x="5391298" y="5741760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8044573" y="4260437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780149" y="2559574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8303275" y="2208429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7374539" y="1290859"/>
            <a:ext cx="136076" cy="13607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70" name="Objek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654332"/>
              </p:ext>
            </p:extLst>
          </p:nvPr>
        </p:nvGraphicFramePr>
        <p:xfrm>
          <a:off x="2420889" y="976902"/>
          <a:ext cx="2641111" cy="1634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0" name="Formel" r:id="rId18" imgW="1279800" imgH="776880" progId="Equation.3">
                  <p:embed/>
                </p:oleObj>
              </mc:Choice>
              <mc:Fallback>
                <p:oleObj name="Formel" r:id="rId18" imgW="1279800" imgH="77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889" y="976902"/>
                        <a:ext cx="2641111" cy="163421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31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arameterization_4_HG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t="6250" r="15028" b="1786"/>
          <a:stretch/>
        </p:blipFill>
        <p:spPr>
          <a:xfrm>
            <a:off x="367029" y="1381760"/>
            <a:ext cx="4569051" cy="441199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Variants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265349" y="1243173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5349" y="2063620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265349" y="3648469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>
              <a:solidFill>
                <a:srgbClr val="008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265349" y="4901232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270324"/>
              </p:ext>
            </p:extLst>
          </p:nvPr>
        </p:nvGraphicFramePr>
        <p:xfrm>
          <a:off x="0" y="1189251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0" name="Formel" r:id="rId5" imgW="456840" imgH="1032840" progId="Equation.3">
                  <p:embed/>
                </p:oleObj>
              </mc:Choice>
              <mc:Fallback>
                <p:oleObj name="Formel" r:id="rId5" imgW="456840" imgH="1032840" progId="Equation.3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89251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Gerade Verbindung mit Pfeil 12"/>
          <p:cNvCxnSpPr/>
          <p:nvPr/>
        </p:nvCxnSpPr>
        <p:spPr bwMode="auto">
          <a:xfrm flipV="1">
            <a:off x="635000" y="1727200"/>
            <a:ext cx="574040" cy="19367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937444"/>
              </p:ext>
            </p:extLst>
          </p:nvPr>
        </p:nvGraphicFramePr>
        <p:xfrm>
          <a:off x="3112385" y="2627690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1" name="Formel" r:id="rId7" imgW="429480" imgH="1032840" progId="Equation.3">
                  <p:embed/>
                </p:oleObj>
              </mc:Choice>
              <mc:Fallback>
                <p:oleObj name="Formel" r:id="rId7" imgW="429480" imgH="1032840" progId="Equation.3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385" y="2627690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 Verbindung mit Pfeil 15"/>
          <p:cNvCxnSpPr>
            <a:stCxn id="15" idx="1"/>
          </p:cNvCxnSpPr>
          <p:nvPr/>
        </p:nvCxnSpPr>
        <p:spPr bwMode="auto">
          <a:xfrm flipH="1" flipV="1">
            <a:off x="1605280" y="2428240"/>
            <a:ext cx="1507105" cy="90350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400465"/>
              </p:ext>
            </p:extLst>
          </p:nvPr>
        </p:nvGraphicFramePr>
        <p:xfrm>
          <a:off x="6336469" y="1746250"/>
          <a:ext cx="10048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2" name="Formel" r:id="rId9" imgW="711200" imgH="215900" progId="Equation.3">
                  <p:embed/>
                </p:oleObj>
              </mc:Choice>
              <mc:Fallback>
                <p:oleObj name="Formel" r:id="rId9" imgW="711200" imgH="215900" progId="Equation.3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1746250"/>
                        <a:ext cx="1004888" cy="315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841070"/>
              </p:ext>
            </p:extLst>
          </p:nvPr>
        </p:nvGraphicFramePr>
        <p:xfrm>
          <a:off x="6336469" y="2509509"/>
          <a:ext cx="24495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3" name="Formel" r:id="rId11" imgW="1752600" imgH="838200" progId="Equation.3">
                  <p:embed/>
                </p:oleObj>
              </mc:Choice>
              <mc:Fallback>
                <p:oleObj name="Formel" r:id="rId11" imgW="1752600" imgH="838200" progId="Equation.3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2509509"/>
                        <a:ext cx="2449512" cy="116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610240"/>
              </p:ext>
            </p:extLst>
          </p:nvPr>
        </p:nvGraphicFramePr>
        <p:xfrm>
          <a:off x="6336469" y="4377667"/>
          <a:ext cx="176847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4" name="Formel" r:id="rId13" imgW="1244600" imgH="215900" progId="Equation.3">
                  <p:embed/>
                </p:oleObj>
              </mc:Choice>
              <mc:Fallback>
                <p:oleObj name="Formel" r:id="rId13" imgW="1244600" imgH="215900" progId="Equation.3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4377667"/>
                        <a:ext cx="1768475" cy="338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Gerade Verbindung 7"/>
          <p:cNvCxnSpPr/>
          <p:nvPr/>
        </p:nvCxnSpPr>
        <p:spPr bwMode="auto">
          <a:xfrm>
            <a:off x="5180977" y="1467012"/>
            <a:ext cx="1894" cy="4191727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oval" w="lg" len="lg"/>
            <a:tailEnd type="oval" w="lg" len="lg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5111766" y="474731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111766" y="391065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111766" y="223733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111766" y="3073990"/>
            <a:ext cx="132682" cy="13268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3" name="Gerade Verbindung 32"/>
          <p:cNvCxnSpPr/>
          <p:nvPr/>
        </p:nvCxnSpPr>
        <p:spPr bwMode="auto">
          <a:xfrm>
            <a:off x="5606045" y="1466140"/>
            <a:ext cx="1894" cy="4191727"/>
          </a:xfrm>
          <a:prstGeom prst="line">
            <a:avLst/>
          </a:prstGeom>
          <a:noFill/>
          <a:ln w="15875" cap="flat" cmpd="sng" algn="ctr">
            <a:solidFill>
              <a:srgbClr val="0000FF"/>
            </a:solidFill>
            <a:prstDash val="solid"/>
            <a:round/>
            <a:headEnd type="oval" w="lg" len="lg"/>
            <a:tailEnd type="oval" w="lg" len="lg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5540651" y="2126979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540651" y="2885167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540651" y="3826695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540651" y="5220738"/>
            <a:ext cx="132682" cy="132682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158408" y="12138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0</a:t>
            </a:r>
            <a:endParaRPr lang="de-DE" baseline="-25000" dirty="0"/>
          </a:p>
        </p:txBody>
      </p:sp>
      <p:graphicFrame>
        <p:nvGraphicFramePr>
          <p:cNvPr id="39" name="Objek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866961"/>
              </p:ext>
            </p:extLst>
          </p:nvPr>
        </p:nvGraphicFramePr>
        <p:xfrm>
          <a:off x="6336469" y="5314039"/>
          <a:ext cx="260985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5" name="Formel" r:id="rId15" imgW="1866900" imgH="876300" progId="Equation.3">
                  <p:embed/>
                </p:oleObj>
              </mc:Choice>
              <mc:Fallback>
                <p:oleObj name="Formel" r:id="rId15" imgW="18669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469" y="5314039"/>
                        <a:ext cx="2609850" cy="1216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feld 39"/>
          <p:cNvSpPr txBox="1"/>
          <p:nvPr/>
        </p:nvSpPr>
        <p:spPr>
          <a:xfrm>
            <a:off x="5158408" y="374369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3</a:t>
            </a:r>
            <a:endParaRPr lang="de-DE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5158408" y="458697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4</a:t>
            </a:r>
            <a:endParaRPr lang="de-DE" baseline="-25000" dirty="0"/>
          </a:p>
        </p:txBody>
      </p:sp>
      <p:sp>
        <p:nvSpPr>
          <p:cNvPr id="42" name="Textfeld 41"/>
          <p:cNvSpPr txBox="1"/>
          <p:nvPr/>
        </p:nvSpPr>
        <p:spPr>
          <a:xfrm>
            <a:off x="5158408" y="54302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5</a:t>
            </a:r>
            <a:endParaRPr lang="de-DE" baseline="-25000" dirty="0"/>
          </a:p>
        </p:txBody>
      </p:sp>
      <p:sp>
        <p:nvSpPr>
          <p:cNvPr id="43" name="Textfeld 42"/>
          <p:cNvSpPr txBox="1"/>
          <p:nvPr/>
        </p:nvSpPr>
        <p:spPr>
          <a:xfrm>
            <a:off x="5158408" y="290041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2</a:t>
            </a:r>
            <a:endParaRPr lang="de-DE" baseline="-25000" dirty="0"/>
          </a:p>
        </p:txBody>
      </p:sp>
      <p:sp>
        <p:nvSpPr>
          <p:cNvPr id="44" name="Textfeld 43"/>
          <p:cNvSpPr txBox="1"/>
          <p:nvPr/>
        </p:nvSpPr>
        <p:spPr>
          <a:xfrm>
            <a:off x="5158408" y="205713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</a:t>
            </a:r>
            <a:r>
              <a:rPr lang="de-DE" baseline="-25000" dirty="0" smtClean="0"/>
              <a:t>1</a:t>
            </a:r>
            <a:endParaRPr lang="de-DE" baseline="-25000" dirty="0"/>
          </a:p>
        </p:txBody>
      </p:sp>
      <p:sp>
        <p:nvSpPr>
          <p:cNvPr id="45" name="Textfeld 44"/>
          <p:cNvSpPr txBox="1"/>
          <p:nvPr/>
        </p:nvSpPr>
        <p:spPr>
          <a:xfrm>
            <a:off x="5646088" y="12138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0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5646088" y="374369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3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5656248" y="509497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4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5646088" y="543025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5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5656248" y="279881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2</a:t>
            </a:r>
            <a:endParaRPr lang="de-DE" baseline="-25000" dirty="0">
              <a:solidFill>
                <a:srgbClr val="0000FF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5646088" y="2057137"/>
            <a:ext cx="51094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u</a:t>
            </a:r>
            <a:r>
              <a:rPr lang="de-DE" baseline="-25000" dirty="0" smtClean="0">
                <a:solidFill>
                  <a:srgbClr val="0000FF"/>
                </a:solidFill>
              </a:rPr>
              <a:t>1</a:t>
            </a:r>
            <a:endParaRPr lang="de-DE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Motion Law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Scaling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8" t="7185" r="266"/>
          <a:stretch/>
        </p:blipFill>
        <p:spPr>
          <a:xfrm>
            <a:off x="127258" y="1468365"/>
            <a:ext cx="5116818" cy="4562964"/>
          </a:xfr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467321"/>
              </p:ext>
            </p:extLst>
          </p:nvPr>
        </p:nvGraphicFramePr>
        <p:xfrm>
          <a:off x="190241" y="949211"/>
          <a:ext cx="635000" cy="140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" name="Formel" r:id="rId5" imgW="456840" imgH="1032840" progId="Equation.3">
                  <p:embed/>
                </p:oleObj>
              </mc:Choice>
              <mc:Fallback>
                <p:oleObj name="Formel" r:id="rId5" imgW="456840" imgH="103284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241" y="949211"/>
                        <a:ext cx="635000" cy="1407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363520"/>
              </p:ext>
            </p:extLst>
          </p:nvPr>
        </p:nvGraphicFramePr>
        <p:xfrm>
          <a:off x="2684721" y="2663753"/>
          <a:ext cx="600075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" name="Formel" r:id="rId7" imgW="429480" imgH="1032840" progId="Equation.3">
                  <p:embed/>
                </p:oleObj>
              </mc:Choice>
              <mc:Fallback>
                <p:oleObj name="Formel" r:id="rId7" imgW="429480" imgH="103284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721" y="2663753"/>
                        <a:ext cx="600075" cy="14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 bwMode="auto">
          <a:xfrm>
            <a:off x="914658" y="1573140"/>
            <a:ext cx="7366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mit Pfeil 12"/>
          <p:cNvCxnSpPr>
            <a:stCxn id="8" idx="1"/>
          </p:cNvCxnSpPr>
          <p:nvPr/>
        </p:nvCxnSpPr>
        <p:spPr bwMode="auto">
          <a:xfrm flipH="1" flipV="1">
            <a:off x="2095758" y="2639941"/>
            <a:ext cx="588963" cy="7278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38836"/>
              </p:ext>
            </p:extLst>
          </p:nvPr>
        </p:nvGraphicFramePr>
        <p:xfrm>
          <a:off x="6237563" y="1784793"/>
          <a:ext cx="1849438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" name="Equation" r:id="rId9" imgW="1066524" imgH="1041170" progId="Equation.3">
                  <p:embed/>
                </p:oleObj>
              </mc:Choice>
              <mc:Fallback>
                <p:oleObj name="Equation" r:id="rId9" imgW="1066524" imgH="1041170" progId="Equation.3">
                  <p:embed/>
                  <p:pic>
                    <p:nvPicPr>
                      <p:cNvPr id="0" name="Picture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563" y="1784793"/>
                        <a:ext cx="1849438" cy="180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168519"/>
              </p:ext>
            </p:extLst>
          </p:nvPr>
        </p:nvGraphicFramePr>
        <p:xfrm>
          <a:off x="5696209" y="4470749"/>
          <a:ext cx="32829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" name="Formel" r:id="rId11" imgW="2133600" imgH="596900" progId="Equation.3">
                  <p:embed/>
                </p:oleObj>
              </mc:Choice>
              <mc:Fallback>
                <p:oleObj name="Formel" r:id="rId11" imgW="2133600" imgH="596900" progId="Equation.3">
                  <p:embed/>
                  <p:pic>
                    <p:nvPicPr>
                      <p:cNvPr id="0" name="Picture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209" y="4470749"/>
                        <a:ext cx="3282950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 4" descr="MotionLaw_HG4.eps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r="7183"/>
          <a:stretch/>
        </p:blipFill>
        <p:spPr>
          <a:xfrm>
            <a:off x="128293" y="1013098"/>
            <a:ext cx="5551831" cy="475935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70498" y="4027895"/>
            <a:ext cx="2270765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System </a:t>
            </a:r>
            <a:r>
              <a:rPr lang="de-DE" dirty="0" err="1" smtClean="0"/>
              <a:t>Constraints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5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02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95" y="118610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66684" y="5323606"/>
            <a:ext cx="6332436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r>
              <a:rPr lang="de-DE" dirty="0" smtClean="0">
                <a:solidFill>
                  <a:srgbClr val="00E601"/>
                </a:solidFill>
              </a:rPr>
              <a:t>:	</a:t>
            </a:r>
            <a:r>
              <a:rPr lang="de-DE" dirty="0" err="1" smtClean="0">
                <a:solidFill>
                  <a:srgbClr val="00E601"/>
                </a:solidFill>
              </a:rPr>
              <a:t>Continuous</a:t>
            </a:r>
            <a:r>
              <a:rPr lang="de-DE" dirty="0" smtClean="0">
                <a:solidFill>
                  <a:srgbClr val="00E601"/>
                </a:solidFill>
              </a:rPr>
              <a:t> in </a:t>
            </a:r>
            <a:r>
              <a:rPr lang="de-DE" dirty="0" err="1" smtClean="0">
                <a:solidFill>
                  <a:srgbClr val="00E601"/>
                </a:solidFill>
              </a:rPr>
              <a:t>Acceleration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r>
              <a:rPr lang="de-DE" dirty="0" smtClean="0">
                <a:solidFill>
                  <a:srgbClr val="3FC5FF"/>
                </a:solidFill>
              </a:rPr>
              <a:t>:	</a:t>
            </a:r>
            <a:r>
              <a:rPr lang="de-DE" dirty="0" err="1" smtClean="0">
                <a:solidFill>
                  <a:srgbClr val="3FC5FF"/>
                </a:solidFill>
              </a:rPr>
              <a:t>Continuous</a:t>
            </a:r>
            <a:r>
              <a:rPr lang="de-DE" dirty="0" smtClean="0">
                <a:solidFill>
                  <a:srgbClr val="3FC5FF"/>
                </a:solidFill>
              </a:rPr>
              <a:t> in </a:t>
            </a:r>
            <a:r>
              <a:rPr lang="de-DE" dirty="0" err="1" smtClean="0">
                <a:solidFill>
                  <a:srgbClr val="3FC5FF"/>
                </a:solidFill>
              </a:rPr>
              <a:t>Jerk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r>
              <a:rPr lang="de-DE" dirty="0" smtClean="0">
                <a:solidFill>
                  <a:srgbClr val="D200D4"/>
                </a:solidFill>
              </a:rPr>
              <a:t>:	</a:t>
            </a:r>
            <a:r>
              <a:rPr lang="de-DE" dirty="0" err="1" smtClean="0">
                <a:solidFill>
                  <a:srgbClr val="D200D4"/>
                </a:solidFill>
              </a:rPr>
              <a:t>Continuous</a:t>
            </a:r>
            <a:r>
              <a:rPr lang="de-DE" dirty="0" smtClean="0">
                <a:solidFill>
                  <a:srgbClr val="D200D4"/>
                </a:solidFill>
              </a:rPr>
              <a:t> in Snap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1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7066280" cy="766764"/>
          </a:xfrm>
        </p:spPr>
        <p:txBody>
          <a:bodyPr>
            <a:normAutofit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357467"/>
            <a:ext cx="2231672" cy="131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 (not </a:t>
            </a:r>
            <a:r>
              <a:rPr lang="de-DE" sz="1800" dirty="0" err="1" smtClean="0"/>
              <a:t>considered</a:t>
            </a:r>
            <a:r>
              <a:rPr lang="de-DE" sz="1800" dirty="0" smtClean="0"/>
              <a:t>!)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966090" y="3850527"/>
            <a:ext cx="2177910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smtClean="0"/>
              <a:t>Take </a:t>
            </a:r>
            <a:r>
              <a:rPr lang="de-DE" sz="1800" b="1" dirty="0" err="1" smtClean="0"/>
              <a:t>Cubic</a:t>
            </a:r>
            <a:r>
              <a:rPr lang="de-DE" sz="1800" dirty="0" smtClean="0"/>
              <a:t> </a:t>
            </a:r>
            <a:r>
              <a:rPr lang="de-DE" sz="1800" dirty="0" err="1" smtClean="0"/>
              <a:t>since</a:t>
            </a:r>
            <a:r>
              <a:rPr lang="de-DE" sz="1800" dirty="0" smtClean="0"/>
              <a:t> </a:t>
            </a:r>
            <a:r>
              <a:rPr lang="de-DE" sz="1800" dirty="0" err="1" smtClean="0"/>
              <a:t>they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quibic</a:t>
            </a:r>
            <a:r>
              <a:rPr lang="de-DE" sz="1800" dirty="0" smtClean="0"/>
              <a:t> </a:t>
            </a:r>
            <a:r>
              <a:rPr lang="de-DE" sz="1800" dirty="0" err="1" smtClean="0"/>
              <a:t>tend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oscillate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.</a:t>
            </a:r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sp>
        <p:nvSpPr>
          <p:cNvPr id="37" name="Textfeld 36"/>
          <p:cNvSpPr txBox="1"/>
          <p:nvPr/>
        </p:nvSpPr>
        <p:spPr>
          <a:xfrm>
            <a:off x="6810728" y="1107325"/>
            <a:ext cx="2231672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Consider</a:t>
            </a:r>
            <a:r>
              <a:rPr lang="de-DE" sz="1800" dirty="0" smtClean="0"/>
              <a:t> Propulsion Dynamics?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Propulsion Dynamics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67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13" descr="C:\Users\Matthias\GITHUB\BA-HMI\powerpoint\traj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225" y="956128"/>
            <a:ext cx="4098428" cy="4109357"/>
          </a:xfrm>
          <a:prstGeom prst="rect">
            <a:avLst/>
          </a:prstGeom>
          <a:noFill/>
        </p:spPr>
      </p:pic>
      <p:pic>
        <p:nvPicPr>
          <p:cNvPr id="18446" name="Picture 14" descr="C:\Users\Matthias\GITHUB\BA-HMI\powerpoint\trac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057" y="956128"/>
            <a:ext cx="4109357" cy="4109357"/>
          </a:xfrm>
          <a:prstGeom prst="rect">
            <a:avLst/>
          </a:prstGeom>
          <a:noFill/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Criteria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910130" y="2105025"/>
          <a:ext cx="26416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2" name="Equation" r:id="rId6" imgW="1523449" imgH="279446" progId="Equation.3">
                  <p:embed/>
                </p:oleObj>
              </mc:Choice>
              <mc:Fallback>
                <p:oleObj name="Equation" r:id="rId6" imgW="1523449" imgH="279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0" y="2105025"/>
                        <a:ext cx="2641600" cy="484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47764" y="1600200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TH Light" pitchFamily="2" charset="0"/>
              </a:rPr>
              <a:t>Precise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path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822365" y="4408715"/>
            <a:ext cx="41184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Time </a:t>
            </a:r>
            <a:r>
              <a:rPr lang="de-DE" dirty="0" err="1" smtClean="0">
                <a:latin typeface="ETH Light" pitchFamily="2" charset="0"/>
              </a:rPr>
              <a:t>equivalence</a:t>
            </a:r>
            <a:r>
              <a:rPr lang="de-DE" dirty="0" smtClean="0">
                <a:latin typeface="ETH Light" pitchFamily="2" charset="0"/>
              </a:rPr>
              <a:t> (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r>
              <a:rPr lang="de-DE" dirty="0" smtClean="0">
                <a:latin typeface="ETH Light" pitchFamily="2" charset="0"/>
              </a:rPr>
              <a:t>)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4926912" y="3332388"/>
          <a:ext cx="1936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3" name="Equation" r:id="rId8" imgW="1117233" imgH="418893" progId="Equation.3">
                  <p:embed/>
                </p:oleObj>
              </mc:Choice>
              <mc:Fallback>
                <p:oleObj name="Equation" r:id="rId8" imgW="1117233" imgH="418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912" y="3332388"/>
                        <a:ext cx="1936750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929865" y="4919663"/>
          <a:ext cx="250983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4" name="Formel" r:id="rId10" imgW="1447387" imgH="279446" progId="Equation.3">
                  <p:embed/>
                </p:oleObj>
              </mc:Choice>
              <mc:Fallback>
                <p:oleObj name="Formel" r:id="rId10" imgW="1447387" imgH="279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865" y="4919663"/>
                        <a:ext cx="2509838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840510" y="2899206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Low power </a:t>
            </a:r>
            <a:r>
              <a:rPr lang="de-DE" dirty="0" err="1" smtClean="0">
                <a:latin typeface="ETH Light" pitchFamily="2" charset="0"/>
              </a:rPr>
              <a:t>consumption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243758" y="5243286"/>
            <a:ext cx="4733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chemeClr val="bg1"/>
                </a:solidFill>
                <a:latin typeface="ETH Light" pitchFamily="2" charset="0"/>
              </a:rPr>
              <a:t>Trajectory</a:t>
            </a:r>
            <a:r>
              <a:rPr lang="de-DE" sz="2000" dirty="0" smtClean="0">
                <a:solidFill>
                  <a:schemeClr val="bg1"/>
                </a:solidFill>
                <a:latin typeface="ETH Light" pitchFamily="2" charset="0"/>
              </a:rPr>
              <a:t> </a:t>
            </a:r>
            <a:r>
              <a:rPr lang="de-DE" sz="2000" dirty="0" smtClean="0">
                <a:latin typeface="ETH Light" pitchFamily="2" charset="0"/>
              </a:rPr>
              <a:t>         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Simulation </a:t>
            </a:r>
            <a:r>
              <a:rPr lang="de-DE" sz="2000" b="1" dirty="0" err="1" smtClean="0">
                <a:solidFill>
                  <a:srgbClr val="00B050"/>
                </a:solidFill>
                <a:latin typeface="ETH Light" pitchFamily="2" charset="0"/>
              </a:rPr>
              <a:t>Trace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 r(t)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82304" y="5236032"/>
            <a:ext cx="1870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5395"/>
                </a:solidFill>
                <a:latin typeface="ETH Light" pitchFamily="2" charset="0"/>
              </a:rPr>
              <a:t>Trajectory</a:t>
            </a:r>
            <a:r>
              <a:rPr lang="de-DE" sz="2000" b="1" dirty="0" smtClean="0">
                <a:solidFill>
                  <a:srgbClr val="005395"/>
                </a:solidFill>
                <a:latin typeface="ETH Light" pitchFamily="2" charset="0"/>
              </a:rPr>
              <a:t> p(t)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36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/>
          <p:cNvSpPr/>
          <p:nvPr/>
        </p:nvSpPr>
        <p:spPr bwMode="auto">
          <a:xfrm>
            <a:off x="2243648" y="2647965"/>
            <a:ext cx="4897380" cy="1328958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292088"/>
              <a:gd name="connsiteY0" fmla="*/ 644351 h 672318"/>
              <a:gd name="connsiteX1" fmla="*/ 869688 w 2292088"/>
              <a:gd name="connsiteY1" fmla="*/ 4661 h 672318"/>
              <a:gd name="connsiteX2" fmla="*/ 2292088 w 2292088"/>
              <a:gd name="connsiteY2" fmla="*/ 672318 h 672318"/>
              <a:gd name="connsiteX3" fmla="*/ 2292088 w 2292088"/>
              <a:gd name="connsiteY3" fmla="*/ 672318 h 672318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088" h="732497">
                <a:moveTo>
                  <a:pt x="0" y="704530"/>
                </a:moveTo>
                <a:cubicBezTo>
                  <a:pt x="262466" y="394892"/>
                  <a:pt x="296049" y="0"/>
                  <a:pt x="869688" y="64840"/>
                </a:cubicBezTo>
                <a:cubicBezTo>
                  <a:pt x="1251703" y="129680"/>
                  <a:pt x="2292088" y="732497"/>
                  <a:pt x="2292088" y="732497"/>
                </a:cubicBezTo>
                <a:lnTo>
                  <a:pt x="2292088" y="73249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772227" y="1088571"/>
            <a:ext cx="2002973" cy="58057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837996" y="3949688"/>
          <a:ext cx="74771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8" name="Equation" r:id="rId4" imgW="431570" imgH="711016" progId="Equation.3">
                  <p:embed/>
                </p:oleObj>
              </mc:Choice>
              <mc:Fallback>
                <p:oleObj name="Equation" r:id="rId4" imgW="431570" imgH="7110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996" y="3949688"/>
                        <a:ext cx="747713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591147" y="4775270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9" name="Equation" r:id="rId6" imgW="317095" imgH="203139" progId="Equation.3">
                  <p:embed/>
                </p:oleObj>
              </mc:Choice>
              <mc:Fallback>
                <p:oleObj name="Equation" r:id="rId6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47" y="4775270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578733" y="2965686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0" name="Equation" r:id="rId8" imgW="266287" imgH="203017" progId="Equation.3">
                  <p:embed/>
                </p:oleObj>
              </mc:Choice>
              <mc:Fallback>
                <p:oleObj name="Equation" r:id="rId8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733" y="2965686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784475" y="3257550"/>
          <a:ext cx="5302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1" name="Equation" r:id="rId10" imgW="304433" imgH="203139" progId="Equation.3">
                  <p:embed/>
                </p:oleObj>
              </mc:Choice>
              <mc:Fallback>
                <p:oleObj name="Equation" r:id="rId10" imgW="304433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3257550"/>
                        <a:ext cx="530225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549077" y="4177329"/>
          <a:ext cx="9255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2" name="Equation" r:id="rId12" imgW="532895" imgH="203139" progId="Equation.3">
                  <p:embed/>
                </p:oleObj>
              </mc:Choice>
              <mc:Fallback>
                <p:oleObj name="Equation" r:id="rId12" imgW="5328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9077" y="4177329"/>
                        <a:ext cx="925513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6797959" y="3175925"/>
          <a:ext cx="8794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3" name="Equation" r:id="rId14" imgW="507633" imgH="203384" progId="Equation.3">
                  <p:embed/>
                </p:oleObj>
              </mc:Choice>
              <mc:Fallback>
                <p:oleObj name="Equation" r:id="rId14" imgW="507633" imgH="2033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959" y="3175925"/>
                        <a:ext cx="87947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3797259" y="5516880"/>
          <a:ext cx="70643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4" name="Formel" r:id="rId16" imgW="406216" imgH="456924" progId="Equation.3">
                  <p:embed/>
                </p:oleObj>
              </mc:Choice>
              <mc:Fallback>
                <p:oleObj name="Formel" r:id="rId16" imgW="406216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259" y="5516880"/>
                        <a:ext cx="706437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uppieren 5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6" name="Gerade Verbindung 5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8" name="Gerade Verbindung 5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" name="Gruppieren 48"/>
          <p:cNvGrpSpPr/>
          <p:nvPr/>
        </p:nvGrpSpPr>
        <p:grpSpPr>
          <a:xfrm>
            <a:off x="2070552" y="2758727"/>
            <a:ext cx="587823" cy="566065"/>
            <a:chOff x="1204690" y="3091544"/>
            <a:chExt cx="587823" cy="566065"/>
          </a:xfrm>
        </p:grpSpPr>
        <p:sp>
          <p:nvSpPr>
            <p:cNvPr id="50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Ellipse 29"/>
          <p:cNvSpPr/>
          <p:nvPr/>
        </p:nvSpPr>
        <p:spPr bwMode="auto">
          <a:xfrm>
            <a:off x="2628898" y="3379329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9" name="Gruppieren 58"/>
          <p:cNvGrpSpPr/>
          <p:nvPr/>
        </p:nvGrpSpPr>
        <p:grpSpPr>
          <a:xfrm>
            <a:off x="2072824" y="2760999"/>
            <a:ext cx="587823" cy="566065"/>
            <a:chOff x="1204690" y="3091544"/>
            <a:chExt cx="587823" cy="566065"/>
          </a:xfrm>
        </p:grpSpPr>
        <p:sp>
          <p:nvSpPr>
            <p:cNvPr id="60" name="Ellipse 5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7000"/>
                  </a:schemeClr>
                </a:gs>
                <a:gs pos="39999">
                  <a:schemeClr val="accent1">
                    <a:lumMod val="75000"/>
                    <a:lumOff val="25000"/>
                    <a:alpha val="22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3000"/>
                  </a:schemeClr>
                </a:gs>
                <a:gs pos="39999">
                  <a:schemeClr val="accent1">
                    <a:lumMod val="75000"/>
                    <a:lumOff val="25000"/>
                    <a:alpha val="1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2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11000"/>
                  </a:srgbClr>
                </a:gs>
                <a:gs pos="39999">
                  <a:srgbClr val="85C2FF">
                    <a:alpha val="24000"/>
                  </a:srgbClr>
                </a:gs>
                <a:gs pos="70000">
                  <a:srgbClr val="C4D6EB">
                    <a:alpha val="16000"/>
                  </a:srgbClr>
                </a:gs>
                <a:gs pos="100000">
                  <a:srgbClr val="FFEBFA">
                    <a:alpha val="16000"/>
                  </a:srgbClr>
                </a:gs>
              </a:gsLst>
              <a:lin ang="0" scaled="0"/>
            </a:gradFill>
            <a:ln w="9525" cap="flat" cmpd="sng" algn="ctr">
              <a:solidFill>
                <a:schemeClr val="tx1">
                  <a:alpha val="1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8000"/>
                  </a:schemeClr>
                </a:gs>
                <a:gs pos="39999">
                  <a:schemeClr val="accent1">
                    <a:lumMod val="75000"/>
                    <a:lumOff val="25000"/>
                    <a:alpha val="24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70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185 C 0.02465 -0.01734 0.05937 -0.10888 0.14045 -0.09524 C 0.22153 -0.0816 0.4158 0.04322 0.48819 0.07975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-1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6 C 0.03177 -0.00855 0.10694 -0.07235 0.19218 -0.05455 C 0.27743 -0.03675 0.44514 0.07444 0.51163 0.10842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0" y="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789713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/>
              <a:t>Vel</a:t>
            </a:r>
            <a:r>
              <a:rPr lang="de-CH" sz="2000" dirty="0" smtClean="0"/>
              <a:t>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538788" y="3629025"/>
          <a:ext cx="24860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6" name="Equation" r:id="rId4" imgW="1434710" imgH="393539" progId="Equation.3">
                  <p:embed/>
                </p:oleObj>
              </mc:Choice>
              <mc:Fallback>
                <p:oleObj name="Equation" r:id="rId4" imgW="1434710" imgH="3935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8788" y="3629025"/>
                        <a:ext cx="2486025" cy="681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7" name="Equation" r:id="rId6" imgW="317095" imgH="203139" progId="Equation.3">
                  <p:embed/>
                </p:oleObj>
              </mc:Choice>
              <mc:Fallback>
                <p:oleObj name="Equation" r:id="rId6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8" name="Equation" r:id="rId8" imgW="266287" imgH="203017" progId="Equation.3">
                  <p:embed/>
                </p:oleObj>
              </mc:Choice>
              <mc:Fallback>
                <p:oleObj name="Equation" r:id="rId8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9" name="Equation" r:id="rId10" imgW="380862" imgH="228738" progId="Equation.3">
                  <p:embed/>
                </p:oleObj>
              </mc:Choice>
              <mc:Fallback>
                <p:oleObj name="Equation" r:id="rId10" imgW="380862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986768" y="3132591"/>
          <a:ext cx="12573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0" name="Equation" r:id="rId12" imgW="723693" imgH="228738" progId="Equation.3">
                  <p:embed/>
                </p:oleObj>
              </mc:Choice>
              <mc:Fallback>
                <p:oleObj name="Equation" r:id="rId12" imgW="723693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768" y="3132591"/>
                        <a:ext cx="125730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Freihandform 38"/>
          <p:cNvSpPr/>
          <p:nvPr/>
        </p:nvSpPr>
        <p:spPr bwMode="auto">
          <a:xfrm>
            <a:off x="2401294" y="3200129"/>
            <a:ext cx="477272" cy="454694"/>
          </a:xfrm>
          <a:custGeom>
            <a:avLst/>
            <a:gdLst>
              <a:gd name="connsiteX0" fmla="*/ 0 w 485029"/>
              <a:gd name="connsiteY0" fmla="*/ 413468 h 413468"/>
              <a:gd name="connsiteX1" fmla="*/ 222636 w 485029"/>
              <a:gd name="connsiteY1" fmla="*/ 206734 h 413468"/>
              <a:gd name="connsiteX2" fmla="*/ 485029 w 485029"/>
              <a:gd name="connsiteY2" fmla="*/ 0 h 413468"/>
              <a:gd name="connsiteX0" fmla="*/ 0 w 485029"/>
              <a:gd name="connsiteY0" fmla="*/ 413468 h 413468"/>
              <a:gd name="connsiteX1" fmla="*/ 150180 w 485029"/>
              <a:gd name="connsiteY1" fmla="*/ 262469 h 413468"/>
              <a:gd name="connsiteX2" fmla="*/ 485029 w 485029"/>
              <a:gd name="connsiteY2" fmla="*/ 0 h 413468"/>
              <a:gd name="connsiteX0" fmla="*/ 0 w 334545"/>
              <a:gd name="connsiteY0" fmla="*/ 318719 h 318719"/>
              <a:gd name="connsiteX1" fmla="*/ 150180 w 334545"/>
              <a:gd name="connsiteY1" fmla="*/ 167720 h 318719"/>
              <a:gd name="connsiteX2" fmla="*/ 334545 w 334545"/>
              <a:gd name="connsiteY2" fmla="*/ 0 h 3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45" h="318719">
                <a:moveTo>
                  <a:pt x="0" y="318719"/>
                </a:moveTo>
                <a:cubicBezTo>
                  <a:pt x="70899" y="249807"/>
                  <a:pt x="94423" y="220840"/>
                  <a:pt x="150180" y="167720"/>
                </a:cubicBezTo>
                <a:cubicBezTo>
                  <a:pt x="205937" y="114600"/>
                  <a:pt x="243767" y="68911"/>
                  <a:pt x="334545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/>
          <p:cNvSpPr/>
          <p:nvPr/>
        </p:nvSpPr>
        <p:spPr bwMode="auto">
          <a:xfrm>
            <a:off x="2828883" y="3141357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46" name="Gerade Verbindung 4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4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1" name="Equation" r:id="rId14" imgW="266287" imgH="203017" progId="Equation.3">
                  <p:embed/>
                </p:oleObj>
              </mc:Choice>
              <mc:Fallback>
                <p:oleObj name="Equation" r:id="rId14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077570" y="5601819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2" name="Equation" r:id="rId15" imgW="266287" imgH="203017" progId="Equation.3">
                  <p:embed/>
                </p:oleObj>
              </mc:Choice>
              <mc:Fallback>
                <p:oleObj name="Equation" r:id="rId15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7570" y="5601819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902557" y="4747538"/>
          <a:ext cx="627823" cy="397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3" name="Equation" r:id="rId17" imgW="380633" imgH="241269" progId="Equation.3">
                  <p:embed/>
                </p:oleObj>
              </mc:Choice>
              <mc:Fallback>
                <p:oleObj name="Equation" r:id="rId17" imgW="380633" imgH="2412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557" y="4747538"/>
                        <a:ext cx="627823" cy="397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1" name="Gerade Verbindung 50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0" name="Gerade Verbindung mit Pfeil 59"/>
          <p:cNvCxnSpPr/>
          <p:nvPr/>
        </p:nvCxnSpPr>
        <p:spPr bwMode="auto">
          <a:xfrm flipV="1">
            <a:off x="2148114" y="3178630"/>
            <a:ext cx="653143" cy="1451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22543" name="Object 15"/>
          <p:cNvGraphicFramePr>
            <a:graphicFrameLocks noChangeAspect="1"/>
          </p:cNvGraphicFramePr>
          <p:nvPr/>
        </p:nvGraphicFramePr>
        <p:xfrm>
          <a:off x="2290537" y="2743427"/>
          <a:ext cx="6286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4" name="Formel" r:id="rId19" imgW="380633" imgH="241269" progId="Equation.3">
                  <p:embed/>
                </p:oleObj>
              </mc:Choice>
              <mc:Fallback>
                <p:oleObj name="Formel" r:id="rId19" imgW="380633" imgH="2412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537" y="2743427"/>
                        <a:ext cx="6286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8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546951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4" name="Equation" r:id="rId4" imgW="317095" imgH="203139" progId="Equation.3">
                  <p:embed/>
                </p:oleObj>
              </mc:Choice>
              <mc:Fallback>
                <p:oleObj name="Equation" r:id="rId4" imgW="317095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807075"/>
                        <a:ext cx="549275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5" name="Equation" r:id="rId6" imgW="266287" imgH="203017" progId="Equation.3">
                  <p:embed/>
                </p:oleObj>
              </mc:Choice>
              <mc:Fallback>
                <p:oleObj name="Equation" r:id="rId6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497" y="2911632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6" name="Equation" r:id="rId8" imgW="380862" imgH="228738" progId="Equation.3">
                  <p:embed/>
                </p:oleObj>
              </mc:Choice>
              <mc:Fallback>
                <p:oleObj name="Equation" r:id="rId8" imgW="380862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129" y="3511097"/>
                        <a:ext cx="6619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7" name="Equation" r:id="rId10" imgW="266287" imgH="203017" progId="Equation.3">
                  <p:embed/>
                </p:oleObj>
              </mc:Choice>
              <mc:Fallback>
                <p:oleObj name="Equation" r:id="rId10" imgW="26628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7" y="5655891"/>
                        <a:ext cx="4635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39"/>
          <p:cNvCxnSpPr/>
          <p:nvPr/>
        </p:nvCxnSpPr>
        <p:spPr bwMode="auto">
          <a:xfrm>
            <a:off x="2107096" y="3291840"/>
            <a:ext cx="304664" cy="28912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797300" y="5516563"/>
          <a:ext cx="7064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8" name="Equation" r:id="rId11" imgW="406216" imgH="456924" progId="Equation.3">
                  <p:embed/>
                </p:oleObj>
              </mc:Choice>
              <mc:Fallback>
                <p:oleObj name="Equation" r:id="rId11" imgW="406216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5516563"/>
                        <a:ext cx="70643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0" name="Gerade Verbindung 49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Gerade Verbindung 50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uppieren 52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4" name="Gerade Verbindung 53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Gerade Verbindung 54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2762250" y="3949700"/>
          <a:ext cx="9017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9" name="Formel" r:id="rId13" imgW="520861" imgH="711016" progId="Equation.3">
                  <p:embed/>
                </p:oleObj>
              </mc:Choice>
              <mc:Fallback>
                <p:oleObj name="Formel" r:id="rId13" imgW="520861" imgH="7110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3949700"/>
                        <a:ext cx="90170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43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476265" y="1301735"/>
            <a:ext cx="3152419" cy="49161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400" b="1" dirty="0" err="1" smtClean="0"/>
              <a:t>One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of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skye‘s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unique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properties</a:t>
            </a:r>
            <a:r>
              <a:rPr lang="de-DE" sz="2400" b="1" dirty="0" smtClean="0"/>
              <a:t>: </a:t>
            </a:r>
          </a:p>
          <a:p>
            <a:pPr marL="0" indent="0">
              <a:buNone/>
            </a:pPr>
            <a:r>
              <a:rPr lang="de-DE" sz="2400" dirty="0" smtClean="0"/>
              <a:t>6 </a:t>
            </a:r>
            <a:r>
              <a:rPr lang="de-DE" sz="2400" dirty="0" err="1" smtClean="0"/>
              <a:t>controllable</a:t>
            </a:r>
            <a:r>
              <a:rPr lang="de-DE" sz="2400" dirty="0" smtClean="0"/>
              <a:t> </a:t>
            </a:r>
            <a:r>
              <a:rPr lang="de-DE" sz="2400" dirty="0" err="1" smtClean="0"/>
              <a:t>degrees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freedom</a:t>
            </a: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487363" indent="-457200"/>
            <a:r>
              <a:rPr lang="en-US" sz="2600" dirty="0"/>
              <a:t>Develop</a:t>
            </a:r>
            <a:r>
              <a:rPr lang="en-US" sz="2600" b="1" dirty="0"/>
              <a:t> Control Modes</a:t>
            </a:r>
            <a:r>
              <a:rPr lang="en-US" sz="2600" dirty="0"/>
              <a:t> for  6DoF </a:t>
            </a:r>
            <a:r>
              <a:rPr lang="en-US" sz="2600" dirty="0" smtClean="0"/>
              <a:t>Motion</a:t>
            </a:r>
            <a:endParaRPr lang="en-US" sz="2600" dirty="0"/>
          </a:p>
          <a:p>
            <a:pPr marL="487363" indent="-457200"/>
            <a:r>
              <a:rPr lang="en-US" sz="2600" dirty="0"/>
              <a:t>Realize </a:t>
            </a:r>
            <a:r>
              <a:rPr lang="en-US" sz="2600" b="1" dirty="0" smtClean="0"/>
              <a:t>HMI</a:t>
            </a:r>
            <a:endParaRPr lang="en-US" sz="2600" b="1" dirty="0"/>
          </a:p>
          <a:p>
            <a:pPr marL="487363" indent="-457200"/>
            <a:r>
              <a:rPr lang="en-US" sz="2600" dirty="0"/>
              <a:t>Generate 3D </a:t>
            </a:r>
            <a:r>
              <a:rPr lang="en-US" sz="2600" b="1" dirty="0"/>
              <a:t>Trajectories</a:t>
            </a:r>
          </a:p>
        </p:txBody>
      </p:sp>
      <p:grpSp>
        <p:nvGrpSpPr>
          <p:cNvPr id="23" name="Gruppierung 22"/>
          <p:cNvGrpSpPr/>
          <p:nvPr/>
        </p:nvGrpSpPr>
        <p:grpSpPr>
          <a:xfrm>
            <a:off x="3630659" y="1307631"/>
            <a:ext cx="5320567" cy="5311501"/>
            <a:chOff x="1385281" y="385009"/>
            <a:chExt cx="8037837" cy="7221523"/>
          </a:xfrm>
        </p:grpSpPr>
        <p:pic>
          <p:nvPicPr>
            <p:cNvPr id="7" name="Inhaltsplatzhalter 5" descr="skye_Is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281" y="1142096"/>
              <a:ext cx="5795272" cy="4916488"/>
            </a:xfrm>
            <a:prstGeom prst="rect">
              <a:avLst/>
            </a:prstGeom>
          </p:spPr>
        </p:pic>
        <p:grpSp>
          <p:nvGrpSpPr>
            <p:cNvPr id="8" name="Gruppieren 26"/>
            <p:cNvGrpSpPr/>
            <p:nvPr/>
          </p:nvGrpSpPr>
          <p:grpSpPr>
            <a:xfrm>
              <a:off x="3222607" y="4466061"/>
              <a:ext cx="1859969" cy="2752224"/>
              <a:chOff x="3150036" y="4959544"/>
              <a:chExt cx="1859969" cy="2752224"/>
            </a:xfrm>
            <a:solidFill>
              <a:schemeClr val="bg1"/>
            </a:solidFill>
          </p:grpSpPr>
          <p:cxnSp>
            <p:nvCxnSpPr>
              <p:cNvPr id="9" name="Gerade Verbindung 8"/>
              <p:cNvCxnSpPr>
                <a:endCxn id="10" idx="0"/>
              </p:cNvCxnSpPr>
              <p:nvPr/>
            </p:nvCxnSpPr>
            <p:spPr bwMode="auto">
              <a:xfrm flipH="1">
                <a:off x="3908611" y="4959544"/>
                <a:ext cx="1101394" cy="180373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feld 9"/>
              <p:cNvSpPr txBox="1"/>
              <p:nvPr/>
            </p:nvSpPr>
            <p:spPr>
              <a:xfrm>
                <a:off x="3150036" y="6763274"/>
                <a:ext cx="1517147" cy="948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Camera System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1" name="Gruppieren 25"/>
            <p:cNvGrpSpPr/>
            <p:nvPr/>
          </p:nvGrpSpPr>
          <p:grpSpPr>
            <a:xfrm>
              <a:off x="5018564" y="385009"/>
              <a:ext cx="4124036" cy="1471561"/>
              <a:chOff x="5018564" y="544663"/>
              <a:chExt cx="4124036" cy="1471561"/>
            </a:xfrm>
          </p:grpSpPr>
          <p:cxnSp>
            <p:nvCxnSpPr>
              <p:cNvPr id="12" name="Gerade Verbindung 11"/>
              <p:cNvCxnSpPr>
                <a:endCxn id="13" idx="1"/>
              </p:cNvCxnSpPr>
              <p:nvPr/>
            </p:nvCxnSpPr>
            <p:spPr bwMode="auto">
              <a:xfrm flipV="1">
                <a:off x="5018564" y="1280445"/>
                <a:ext cx="1872858" cy="42118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6891423" y="544663"/>
                <a:ext cx="2251177" cy="147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4 Motor Platforms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2 </a:t>
                </a:r>
                <a:r>
                  <a:rPr lang="en-US" i="1" dirty="0" err="1" smtClean="0">
                    <a:latin typeface="ETH Light" pitchFamily="2" charset="0"/>
                  </a:rPr>
                  <a:t>DoF</a:t>
                </a:r>
                <a:r>
                  <a:rPr lang="en-US" i="1" dirty="0" smtClean="0">
                    <a:latin typeface="ETH Light" pitchFamily="2" charset="0"/>
                  </a:rPr>
                  <a:t> each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4" name="Gruppieren 27"/>
            <p:cNvGrpSpPr/>
            <p:nvPr/>
          </p:nvGrpSpPr>
          <p:grpSpPr>
            <a:xfrm>
              <a:off x="5647895" y="2527373"/>
              <a:ext cx="3775223" cy="2726920"/>
              <a:chOff x="5575324" y="3238570"/>
              <a:chExt cx="3775223" cy="2726920"/>
            </a:xfrm>
          </p:grpSpPr>
          <p:cxnSp>
            <p:nvCxnSpPr>
              <p:cNvPr id="15" name="Gerade Verbindung 14"/>
              <p:cNvCxnSpPr>
                <a:endCxn id="16" idx="1"/>
              </p:cNvCxnSpPr>
              <p:nvPr/>
            </p:nvCxnSpPr>
            <p:spPr bwMode="auto">
              <a:xfrm flipV="1">
                <a:off x="5575324" y="4602030"/>
                <a:ext cx="1241133" cy="18977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feld 15"/>
              <p:cNvSpPr txBox="1"/>
              <p:nvPr/>
            </p:nvSpPr>
            <p:spPr>
              <a:xfrm>
                <a:off x="6816457" y="3238570"/>
                <a:ext cx="2534090" cy="2726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Control Unit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Accelerometer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Gyroscope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Magnetoscope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Barometer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GPS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7" name="Gruppieren 29"/>
            <p:cNvGrpSpPr/>
            <p:nvPr/>
          </p:nvGrpSpPr>
          <p:grpSpPr>
            <a:xfrm>
              <a:off x="5552234" y="4560441"/>
              <a:ext cx="3507996" cy="3046091"/>
              <a:chOff x="6531949" y="3014670"/>
              <a:chExt cx="3507996" cy="3046091"/>
            </a:xfrm>
          </p:grpSpPr>
          <p:cxnSp>
            <p:nvCxnSpPr>
              <p:cNvPr id="18" name="Gerade Verbindung 17"/>
              <p:cNvCxnSpPr>
                <a:endCxn id="19" idx="1"/>
              </p:cNvCxnSpPr>
              <p:nvPr/>
            </p:nvCxnSpPr>
            <p:spPr bwMode="auto">
              <a:xfrm>
                <a:off x="6531949" y="3014670"/>
                <a:ext cx="852774" cy="210108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feld 18"/>
              <p:cNvSpPr txBox="1"/>
              <p:nvPr/>
            </p:nvSpPr>
            <p:spPr>
              <a:xfrm>
                <a:off x="7384723" y="4170747"/>
                <a:ext cx="2655222" cy="1890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Communication</a:t>
                </a:r>
              </a:p>
              <a:p>
                <a:r>
                  <a:rPr lang="en-US" i="1" dirty="0" err="1" smtClean="0">
                    <a:latin typeface="ETH Light" pitchFamily="2" charset="0"/>
                  </a:rPr>
                  <a:t>Xbee</a:t>
                </a:r>
                <a:r>
                  <a:rPr lang="en-US" i="1" dirty="0" smtClean="0">
                    <a:latin typeface="ETH Light" pitchFamily="2" charset="0"/>
                  </a:rPr>
                  <a:t> 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2.4 GHz </a:t>
                </a:r>
                <a:r>
                  <a:rPr lang="en-US" i="1" dirty="0" err="1" smtClean="0">
                    <a:latin typeface="ETH Light" pitchFamily="2" charset="0"/>
                  </a:rPr>
                  <a:t>Fasst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WiFi</a:t>
                </a:r>
                <a:endParaRPr lang="en-US" i="1" dirty="0" smtClean="0">
                  <a:latin typeface="ETH Light" pitchFamily="2" charset="0"/>
                </a:endParaRPr>
              </a:p>
            </p:txBody>
          </p:sp>
        </p:grpSp>
      </p:grpSp>
      <p:sp>
        <p:nvSpPr>
          <p:cNvPr id="40" name="Pfeil nach unten 39"/>
          <p:cNvSpPr/>
          <p:nvPr/>
        </p:nvSpPr>
        <p:spPr bwMode="auto">
          <a:xfrm>
            <a:off x="1205365" y="2873033"/>
            <a:ext cx="872385" cy="608416"/>
          </a:xfrm>
          <a:prstGeom prst="downArrow">
            <a:avLst/>
          </a:prstGeom>
          <a:solidFill>
            <a:srgbClr val="3FC5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Pfeil nach unten 24"/>
          <p:cNvSpPr/>
          <p:nvPr/>
        </p:nvSpPr>
        <p:spPr bwMode="auto">
          <a:xfrm rot="18335621">
            <a:off x="5909823" y="2008685"/>
            <a:ext cx="298928" cy="58082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Nach unten gekrümmter Pfeil 23"/>
          <p:cNvSpPr/>
          <p:nvPr/>
        </p:nvSpPr>
        <p:spPr bwMode="auto">
          <a:xfrm rot="16467792" flipH="1">
            <a:off x="5114180" y="2041238"/>
            <a:ext cx="748416" cy="362887"/>
          </a:xfrm>
          <a:prstGeom prst="curved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err="1" smtClean="0"/>
              <a:t>Absolut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93825" y="1209077"/>
            <a:ext cx="3797096" cy="1164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J1: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Deviation		0.01 m</a:t>
            </a:r>
          </a:p>
          <a:p>
            <a:r>
              <a:rPr lang="de-DE" sz="1800" dirty="0" smtClean="0">
                <a:latin typeface="ETH Light" pitchFamily="2" charset="0"/>
              </a:rPr>
              <a:t>J2: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	0.1 m/s</a:t>
            </a:r>
            <a:r>
              <a:rPr lang="de-DE" sz="1800" baseline="30000" dirty="0" smtClean="0">
                <a:latin typeface="ETH Light" pitchFamily="2" charset="0"/>
              </a:rPr>
              <a:t>2</a:t>
            </a:r>
          </a:p>
          <a:p>
            <a:r>
              <a:rPr lang="de-DE" sz="1800" dirty="0" smtClean="0">
                <a:latin typeface="ETH Light" pitchFamily="2" charset="0"/>
              </a:rPr>
              <a:t>J3: </a:t>
            </a:r>
            <a:r>
              <a:rPr lang="de-DE" sz="1800" dirty="0" err="1" smtClean="0">
                <a:latin typeface="ETH Light" pitchFamily="2" charset="0"/>
              </a:rPr>
              <a:t>Used</a:t>
            </a:r>
            <a:r>
              <a:rPr lang="de-DE" sz="1800" dirty="0" smtClean="0">
                <a:latin typeface="ETH Light" pitchFamily="2" charset="0"/>
              </a:rPr>
              <a:t> Time			+/- 5%</a:t>
            </a:r>
          </a:p>
        </p:txBody>
      </p:sp>
      <p:pic>
        <p:nvPicPr>
          <p:cNvPr id="45059" name="Picture 3" descr="C:\Users\Matthias\GITHUB\skye_model\Model_freeze\5_trajectories\evaluation\Sim_147_on_2012_06_09_18_35\figure_3D_road_SplineDegree5_crossTrack_Disturbance_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600" y="3351624"/>
            <a:ext cx="3832319" cy="1972282"/>
          </a:xfrm>
          <a:prstGeom prst="rect">
            <a:avLst/>
          </a:prstGeom>
          <a:noFill/>
        </p:spPr>
      </p:pic>
      <p:pic>
        <p:nvPicPr>
          <p:cNvPr id="54274" name="Picture 2" descr="C:\Users\Matthias\GITHUB\skye_model\Model_freeze\5_trajectories\evaluation\Sim_154_on_2012_06_09_19_32\figure_2D_road_SplineDegree3_crossTrack_Disturbance_0_repa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4828" y="1055623"/>
            <a:ext cx="6836092" cy="5436807"/>
          </a:xfrm>
          <a:prstGeom prst="rect">
            <a:avLst/>
          </a:prstGeom>
          <a:noFill/>
        </p:spPr>
      </p:pic>
      <p:pic>
        <p:nvPicPr>
          <p:cNvPr id="10" name="Picture 3" descr="C:\Users\Matthias\GITHUB\skye_model\Model_freeze\5_trajectories\evaluation\Sim_156_on_2012_06_09_19_45\figure_2D_road_SplineDegree5_crossTrack_Disturbance_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34828" y="1055623"/>
            <a:ext cx="6836092" cy="5436807"/>
          </a:xfrm>
          <a:prstGeom prst="rect">
            <a:avLst/>
          </a:prstGeom>
          <a:noFill/>
        </p:spPr>
      </p:pic>
      <p:sp>
        <p:nvSpPr>
          <p:cNvPr id="11" name="Textfeld 10"/>
          <p:cNvSpPr txBox="1"/>
          <p:nvPr/>
        </p:nvSpPr>
        <p:spPr>
          <a:xfrm>
            <a:off x="3566160" y="6187440"/>
            <a:ext cx="662361" cy="3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cubic</a:t>
            </a:r>
            <a:endParaRPr lang="de-CH" dirty="0"/>
          </a:p>
        </p:txBody>
      </p:sp>
      <p:sp>
        <p:nvSpPr>
          <p:cNvPr id="12" name="Textfeld 11"/>
          <p:cNvSpPr txBox="1"/>
          <p:nvPr/>
        </p:nvSpPr>
        <p:spPr>
          <a:xfrm>
            <a:off x="3566160" y="6187440"/>
            <a:ext cx="777777" cy="3898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err="1" smtClean="0"/>
              <a:t>quintic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6223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Different </a:t>
            </a:r>
            <a:r>
              <a:rPr lang="de-DE" dirty="0" err="1" smtClean="0"/>
              <a:t>Waypoints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25" name="Grafik 24" descr="figure_3D_road_SplineDegree3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763683"/>
            <a:ext cx="3490649" cy="1796442"/>
          </a:xfrm>
          <a:prstGeom prst="rect">
            <a:avLst/>
          </a:prstGeom>
        </p:spPr>
      </p:pic>
      <p:pic>
        <p:nvPicPr>
          <p:cNvPr id="26" name="Grafik 25" descr="figure_3D_road_SplineDegree3_trajectoryFollowing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6" y="2138378"/>
            <a:ext cx="2874045" cy="2889415"/>
          </a:xfrm>
          <a:prstGeom prst="rect">
            <a:avLst/>
          </a:prstGeom>
        </p:spPr>
      </p:pic>
      <p:pic>
        <p:nvPicPr>
          <p:cNvPr id="27" name="Grafik 26" descr="figure_3D_road_SplineDegree3_trajectoryFollowing_Disturbance_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8512" y="2123674"/>
            <a:ext cx="2599233" cy="2816461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 bwMode="auto">
          <a:xfrm>
            <a:off x="1268681" y="150618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4496793" y="1539834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534894" y="150223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77833" y="5245396"/>
            <a:ext cx="7962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„ETH </a:t>
            </a:r>
            <a:r>
              <a:rPr lang="de-DE" sz="1800" dirty="0" err="1" smtClean="0">
                <a:latin typeface="ETH Light" pitchFamily="2" charset="0"/>
              </a:rPr>
              <a:t>mainbuilding</a:t>
            </a:r>
            <a:r>
              <a:rPr lang="de-DE" sz="1800" dirty="0" smtClean="0">
                <a:latin typeface="ETH Light" pitchFamily="2" charset="0"/>
              </a:rPr>
              <a:t>“			„Helix </a:t>
            </a:r>
            <a:r>
              <a:rPr lang="de-DE" sz="1800" dirty="0" err="1" smtClean="0">
                <a:latin typeface="ETH Light" pitchFamily="2" charset="0"/>
              </a:rPr>
              <a:t>around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tree</a:t>
            </a:r>
            <a:r>
              <a:rPr lang="de-DE" sz="1800" dirty="0" smtClean="0">
                <a:latin typeface="ETH Light" pitchFamily="2" charset="0"/>
              </a:rPr>
              <a:t>“		„Agil </a:t>
            </a:r>
            <a:r>
              <a:rPr lang="de-DE" sz="1800" dirty="0" err="1" smtClean="0">
                <a:latin typeface="ETH Light" pitchFamily="2" charset="0"/>
              </a:rPr>
              <a:t>maneuver</a:t>
            </a:r>
            <a:r>
              <a:rPr lang="de-DE" sz="1800" dirty="0" smtClean="0">
                <a:latin typeface="ETH Light" pitchFamily="2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53852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31" name="Rechteck 30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hteck 31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hteck 32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32817"/>
            <a:ext cx="9144000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No</a:t>
            </a:r>
            <a:r>
              <a:rPr lang="de-DE" dirty="0" smtClean="0">
                <a:solidFill>
                  <a:schemeClr val="tx1"/>
                </a:solidFill>
              </a:rPr>
              <a:t> wind,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524465" y="6155025"/>
            <a:ext cx="3401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</a:t>
            </a:r>
            <a:r>
              <a:rPr lang="de-DE" i="1" dirty="0" err="1" smtClean="0">
                <a:solidFill>
                  <a:schemeClr val="tx1"/>
                </a:solidFill>
              </a:rPr>
              <a:t>always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exact</a:t>
            </a:r>
            <a:r>
              <a:rPr lang="de-DE" i="1" dirty="0" smtClean="0">
                <a:solidFill>
                  <a:schemeClr val="tx1"/>
                </a:solidFill>
              </a:rPr>
              <a:t>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72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34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48" name="Rechteck 47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hteck 48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hteck 49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45009"/>
            <a:ext cx="9143999" cy="4367982"/>
          </a:xfrm>
          <a:prstGeom prst="rect">
            <a:avLst/>
          </a:prstGeom>
        </p:spPr>
      </p:pic>
      <p:sp>
        <p:nvSpPr>
          <p:cNvPr id="51" name="Rechteck 50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2" name="Rechteck 51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3" name="Rechteck 52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54" name="Rechteck 53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5" name="Rechteck 54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6" name="Rechteck 55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7" name="Rechteck 56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8" name="Rechteck 57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9" name="Rechteck 58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 (Wind)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524465" y="6155025"/>
            <a:ext cx="293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(85-95%,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  <p:pic>
        <p:nvPicPr>
          <p:cNvPr id="26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704" y="2009501"/>
            <a:ext cx="2540106" cy="2520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7" name="Grafik 26" descr="figure_3D_helix_SplineDegree5_purePursuit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2787" y="2008676"/>
            <a:ext cx="2533404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28" name="Grafik 27" descr="figure_3D_helix_SplineDegree5_crossTrack_Disturbance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1997" y="2006926"/>
            <a:ext cx="2526702" cy="2520000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grpSp>
        <p:nvGrpSpPr>
          <p:cNvPr id="46" name="Gruppieren 45"/>
          <p:cNvGrpSpPr/>
          <p:nvPr/>
        </p:nvGrpSpPr>
        <p:grpSpPr>
          <a:xfrm>
            <a:off x="4257675" y="2733675"/>
            <a:ext cx="3205161" cy="388895"/>
            <a:chOff x="4257675" y="2733675"/>
            <a:chExt cx="3205161" cy="388895"/>
          </a:xfrm>
        </p:grpSpPr>
        <p:sp>
          <p:nvSpPr>
            <p:cNvPr id="42" name="Ellipse 41"/>
            <p:cNvSpPr/>
            <p:nvPr/>
          </p:nvSpPr>
          <p:spPr bwMode="auto">
            <a:xfrm>
              <a:off x="4257675" y="2943225"/>
              <a:ext cx="123825" cy="1095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Ellipse 42"/>
            <p:cNvSpPr/>
            <p:nvPr/>
          </p:nvSpPr>
          <p:spPr bwMode="auto">
            <a:xfrm>
              <a:off x="6829425" y="2828925"/>
              <a:ext cx="123825" cy="1095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4357686" y="2752725"/>
              <a:ext cx="561975" cy="369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>
                  <a:solidFill>
                    <a:srgbClr val="FF0000"/>
                  </a:solidFill>
                </a:rPr>
                <a:t>t</a:t>
              </a:r>
              <a:r>
                <a:rPr lang="de-CH" baseline="-25000" dirty="0" err="1" smtClean="0">
                  <a:solidFill>
                    <a:srgbClr val="FF0000"/>
                  </a:solidFill>
                </a:rPr>
                <a:t>end</a:t>
              </a:r>
              <a:endParaRPr lang="de-CH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6900861" y="2733675"/>
              <a:ext cx="561975" cy="369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>
                  <a:solidFill>
                    <a:srgbClr val="FF0000"/>
                  </a:solidFill>
                </a:rPr>
                <a:t>t</a:t>
              </a:r>
              <a:r>
                <a:rPr lang="de-CH" baseline="-25000" dirty="0" err="1" smtClean="0">
                  <a:solidFill>
                    <a:srgbClr val="FF0000"/>
                  </a:solidFill>
                </a:rPr>
                <a:t>end</a:t>
              </a:r>
              <a:endParaRPr lang="de-CH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13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Model </a:t>
            </a:r>
            <a:r>
              <a:rPr lang="de-DE" dirty="0" err="1" smtClean="0"/>
              <a:t>uncertainties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figure_3D_agile_SplineDegree5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394" y="1686296"/>
            <a:ext cx="2580683" cy="2861522"/>
          </a:xfrm>
          <a:prstGeom prst="rect">
            <a:avLst/>
          </a:prstGeom>
        </p:spPr>
      </p:pic>
      <p:pic>
        <p:nvPicPr>
          <p:cNvPr id="17" name="Grafik 16" descr="figure_3D_agile_SplineDegree5_purePursuit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2779" y="1994383"/>
            <a:ext cx="2277382" cy="2517809"/>
          </a:xfrm>
          <a:prstGeom prst="rect">
            <a:avLst/>
          </a:prstGeom>
        </p:spPr>
      </p:pic>
      <p:pic>
        <p:nvPicPr>
          <p:cNvPr id="18" name="Grafik 17" descr="figure_3D_agile_SplineDegree5_crossTrack_Disturbance_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9723" y="1838749"/>
            <a:ext cx="2289259" cy="253094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77515" y="4935408"/>
            <a:ext cx="82616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 smtClean="0">
                <a:solidFill>
                  <a:schemeClr val="tx1"/>
                </a:solidFill>
              </a:rPr>
              <a:t>Perfect</a:t>
            </a:r>
            <a:r>
              <a:rPr lang="de-DE" i="1" dirty="0" smtClean="0">
                <a:solidFill>
                  <a:schemeClr val="tx1"/>
                </a:solidFill>
              </a:rPr>
              <a:t> Model » 15% </a:t>
            </a:r>
            <a:r>
              <a:rPr lang="de-DE" i="1" dirty="0" err="1" smtClean="0">
                <a:solidFill>
                  <a:schemeClr val="tx1"/>
                </a:solidFill>
              </a:rPr>
              <a:t>Uncertainties</a:t>
            </a:r>
            <a:r>
              <a:rPr lang="de-DE" i="1" dirty="0" smtClean="0">
                <a:solidFill>
                  <a:schemeClr val="tx1"/>
                </a:solidFill>
              </a:rPr>
              <a:t> in System </a:t>
            </a:r>
            <a:r>
              <a:rPr lang="de-DE" i="1" dirty="0" err="1" smtClean="0">
                <a:solidFill>
                  <a:schemeClr val="tx1"/>
                </a:solidFill>
              </a:rPr>
              <a:t>Constraints</a:t>
            </a:r>
            <a:endParaRPr lang="de-DE" i="1" dirty="0" smtClean="0">
              <a:solidFill>
                <a:schemeClr val="tx1"/>
              </a:solidFill>
            </a:endParaRPr>
          </a:p>
          <a:p>
            <a:r>
              <a:rPr lang="de-DE" dirty="0" smtClean="0">
                <a:solidFill>
                  <a:srgbClr val="0070C0"/>
                </a:solidFill>
              </a:rPr>
              <a:t>Deviation:		 0.010 » 0.849m 		 0.014 » 0.041m 		0.006 » 0.069m</a:t>
            </a:r>
            <a:r>
              <a:rPr lang="de-DE" dirty="0" smtClean="0">
                <a:solidFill>
                  <a:schemeClr val="tx1"/>
                </a:solidFill>
              </a:rPr>
              <a:t>	</a:t>
            </a:r>
          </a:p>
          <a:p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r>
              <a:rPr lang="de-DE" dirty="0" smtClean="0">
                <a:solidFill>
                  <a:srgbClr val="C00000"/>
                </a:solidFill>
              </a:rPr>
              <a:t>:	 0.114 » 0.239m/s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r>
              <a:rPr lang="de-DE" dirty="0" smtClean="0">
                <a:solidFill>
                  <a:srgbClr val="C00000"/>
                </a:solidFill>
              </a:rPr>
              <a:t>		 0.110 » 0.181m/s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r>
              <a:rPr lang="de-DE" dirty="0" smtClean="0">
                <a:solidFill>
                  <a:srgbClr val="C00000"/>
                </a:solidFill>
              </a:rPr>
              <a:t>		0.109 » 0.188m/s</a:t>
            </a:r>
            <a:r>
              <a:rPr lang="de-DE" baseline="30000" dirty="0" smtClean="0">
                <a:solidFill>
                  <a:srgbClr val="C00000"/>
                </a:solidFill>
              </a:rPr>
              <a:t>2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20707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</p:spTree>
    <p:extLst>
      <p:ext uri="{BB962C8B-B14F-4D97-AF65-F5344CB8AC3E}">
        <p14:creationId xmlns:p14="http://schemas.microsoft.com/office/powerpoint/2010/main" val="3193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46082" name="Picture 2" descr="C:\Users\Matthias\GITHUB\BA-HMI\powerpoint\Evaluation\Control_Correlation_InvDev_A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5306" y="1063775"/>
            <a:ext cx="4303164" cy="3221621"/>
          </a:xfrm>
          <a:prstGeom prst="rect">
            <a:avLst/>
          </a:prstGeom>
          <a:noFill/>
        </p:spPr>
      </p:pic>
      <p:pic>
        <p:nvPicPr>
          <p:cNvPr id="46083" name="Picture 3" descr="C:\Users\Matthias\GITHUB\BA-HMI\powerpoint\Evaluation\Control_Correlation_Time_Ac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88" y="1046613"/>
            <a:ext cx="4453696" cy="3334318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437462" y="4534168"/>
            <a:ext cx="3588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The </a:t>
            </a:r>
            <a:r>
              <a:rPr lang="de-DE" sz="1800" dirty="0" err="1" smtClean="0">
                <a:latin typeface="ETH Light" pitchFamily="2" charset="0"/>
              </a:rPr>
              <a:t>faster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way</a:t>
            </a:r>
            <a:r>
              <a:rPr lang="de-DE" sz="1800" dirty="0" smtClean="0">
                <a:latin typeface="ETH Light" pitchFamily="2" charset="0"/>
              </a:rPr>
              <a:t>,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endParaRPr lang="de-DE" sz="1800" dirty="0" smtClean="0">
              <a:latin typeface="ETH Light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90457" y="4532876"/>
            <a:ext cx="3331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Higher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lead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to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deviations</a:t>
            </a:r>
            <a:endParaRPr lang="de-DE" sz="1800" dirty="0" smtClean="0">
              <a:latin typeface="ETH Light" pitchFamily="2" charset="0"/>
            </a:endParaRPr>
          </a:p>
        </p:txBody>
      </p:sp>
      <p:pic>
        <p:nvPicPr>
          <p:cNvPr id="10" name="Grafik 9" descr="Control_Correlation_InvDev_Acc_SplineDegree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1136" y="1063347"/>
            <a:ext cx="4309739" cy="3240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203623" y="5016164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537591"/>
          </a:xfrm>
        </p:spPr>
        <p:txBody>
          <a:bodyPr>
            <a:normAutofit/>
          </a:bodyPr>
          <a:lstStyle/>
          <a:p>
            <a:r>
              <a:rPr lang="de-DE" dirty="0" smtClean="0"/>
              <a:t>Intuitive Human </a:t>
            </a:r>
            <a:r>
              <a:rPr lang="de-DE" dirty="0" err="1" smtClean="0"/>
              <a:t>Machine</a:t>
            </a:r>
            <a:r>
              <a:rPr lang="de-DE" dirty="0" smtClean="0"/>
              <a:t> Interface</a:t>
            </a:r>
            <a:br>
              <a:rPr lang="de-DE" dirty="0" smtClean="0"/>
            </a:br>
            <a:r>
              <a:rPr lang="de-DE" dirty="0" err="1" smtClean="0"/>
              <a:t>for</a:t>
            </a:r>
            <a:r>
              <a:rPr lang="de-DE" dirty="0" smtClean="0"/>
              <a:t> all </a:t>
            </a:r>
            <a:r>
              <a:rPr lang="de-DE" dirty="0" err="1" smtClean="0"/>
              <a:t>Control</a:t>
            </a:r>
            <a:r>
              <a:rPr lang="de-DE" dirty="0" smtClean="0"/>
              <a:t> Modes</a:t>
            </a:r>
          </a:p>
          <a:p>
            <a:endParaRPr lang="de-DE" dirty="0" smtClean="0"/>
          </a:p>
          <a:p>
            <a:r>
              <a:rPr lang="de-DE" dirty="0" smtClean="0"/>
              <a:t>Optimal </a:t>
            </a:r>
            <a:r>
              <a:rPr lang="de-DE" dirty="0" err="1" smtClean="0"/>
              <a:t>Trajectories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Skye</a:t>
            </a:r>
          </a:p>
          <a:p>
            <a:endParaRPr lang="de-DE" dirty="0" smtClean="0"/>
          </a:p>
          <a:p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Robust </a:t>
            </a:r>
            <a:br>
              <a:rPr lang="de-DE" dirty="0" smtClean="0"/>
            </a:b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" name="Bild 6" descr="Parameterization_3_HG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40285" r="19754" b="12782"/>
          <a:stretch/>
        </p:blipFill>
        <p:spPr>
          <a:xfrm>
            <a:off x="6497202" y="3148754"/>
            <a:ext cx="1937075" cy="1326786"/>
          </a:xfrm>
          <a:prstGeom prst="rect">
            <a:avLst/>
          </a:prstGeom>
        </p:spPr>
      </p:pic>
      <p:pic>
        <p:nvPicPr>
          <p:cNvPr id="8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0521" y="4840643"/>
            <a:ext cx="1247605" cy="123773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Grafik 26" descr="figure_3D_helix_SplineDegree5_purePursuit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3775" y="4836843"/>
            <a:ext cx="1231344" cy="1224829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pic>
        <p:nvPicPr>
          <p:cNvPr id="10" name="Grafik 27" descr="figure_3D_helix_SplineDegree5_crossTrack_Disturbance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0991" y="4852345"/>
            <a:ext cx="1263034" cy="1259684"/>
          </a:xfrm>
          <a:prstGeom prst="rect">
            <a:avLst/>
          </a:prstGeom>
          <a:ln w="38100">
            <a:solidFill>
              <a:srgbClr val="54AD03"/>
            </a:solidFill>
          </a:ln>
        </p:spPr>
      </p:pic>
      <p:cxnSp>
        <p:nvCxnSpPr>
          <p:cNvPr id="18" name="Gerade Verbindung 17"/>
          <p:cNvCxnSpPr/>
          <p:nvPr/>
        </p:nvCxnSpPr>
        <p:spPr bwMode="auto">
          <a:xfrm>
            <a:off x="6826138" y="3422846"/>
            <a:ext cx="603052" cy="411137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19" name="Gerade Verbindung 18"/>
          <p:cNvCxnSpPr/>
          <p:nvPr/>
        </p:nvCxnSpPr>
        <p:spPr bwMode="auto">
          <a:xfrm flipV="1">
            <a:off x="7018018" y="3240118"/>
            <a:ext cx="82234" cy="59386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2" name="Gerade Verbindung 21"/>
          <p:cNvCxnSpPr/>
          <p:nvPr/>
        </p:nvCxnSpPr>
        <p:spPr bwMode="auto">
          <a:xfrm flipV="1">
            <a:off x="4467874" y="4928761"/>
            <a:ext cx="1199898" cy="1257903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24" name="Gerade Verbindung 23"/>
          <p:cNvCxnSpPr/>
          <p:nvPr/>
        </p:nvCxnSpPr>
        <p:spPr bwMode="auto">
          <a:xfrm flipH="1" flipV="1">
            <a:off x="4312542" y="4834479"/>
            <a:ext cx="1282133" cy="1492149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pic>
        <p:nvPicPr>
          <p:cNvPr id="25" name="Bild 36" descr="3dconnexion_spacenavigator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8967" y="2050485"/>
            <a:ext cx="1012065" cy="674121"/>
          </a:xfrm>
          <a:prstGeom prst="rect">
            <a:avLst/>
          </a:prstGeom>
        </p:spPr>
      </p:pic>
      <p:pic>
        <p:nvPicPr>
          <p:cNvPr id="23" name="Bild 35" descr="x220t_hero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86" y="1257293"/>
            <a:ext cx="2494914" cy="172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7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rgbClr val="00B0F0"/>
                </a:solidFill>
              </a:rPr>
              <a:t>&gt;&gt;</a:t>
            </a:r>
            <a:r>
              <a:rPr lang="de-CH" dirty="0"/>
              <a:t> </a:t>
            </a:r>
            <a:r>
              <a:rPr lang="de-CH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28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smtClean="0"/>
              <a:t>Motor Allocation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Spline Degree</a:t>
            </a:r>
            <a:endParaRPr lang="en-US" dirty="0"/>
          </a:p>
        </p:txBody>
      </p:sp>
      <p:pic>
        <p:nvPicPr>
          <p:cNvPr id="6" name="Bild 5" descr="Mot_Alloc_Special1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283327"/>
            <a:ext cx="4032250" cy="3018797"/>
          </a:xfrm>
          <a:prstGeom prst="rect">
            <a:avLst/>
          </a:prstGeom>
        </p:spPr>
      </p:pic>
      <p:pic>
        <p:nvPicPr>
          <p:cNvPr id="7" name="Bild 6" descr="Mot_Alloc_Special2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4" y="952500"/>
            <a:ext cx="4524375" cy="3399351"/>
          </a:xfrm>
          <a:prstGeom prst="rect">
            <a:avLst/>
          </a:prstGeom>
        </p:spPr>
      </p:pic>
      <p:pic>
        <p:nvPicPr>
          <p:cNvPr id="8" name="Bild 7" descr="Mot_Alloc_Special3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4215195"/>
            <a:ext cx="3254374" cy="243643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047750" y="4397375"/>
            <a:ext cx="4222750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Unrealistic</a:t>
            </a:r>
            <a:r>
              <a:rPr lang="de-DE" dirty="0" smtClean="0"/>
              <a:t> Circuit (20cmx40cmx0cm)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unlike</a:t>
            </a:r>
            <a:r>
              <a:rPr lang="de-DE" dirty="0" smtClean="0"/>
              <a:t> </a:t>
            </a:r>
            <a:r>
              <a:rPr lang="de-DE" dirty="0" err="1" smtClean="0"/>
              <a:t>Quadrocopters</a:t>
            </a:r>
            <a:r>
              <a:rPr lang="de-DE" dirty="0" smtClean="0"/>
              <a:t> </a:t>
            </a:r>
            <a:r>
              <a:rPr lang="de-DE" dirty="0" err="1" smtClean="0"/>
              <a:t>skye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inert =&gt;Motion Law </a:t>
            </a:r>
            <a:r>
              <a:rPr lang="de-DE" dirty="0" err="1" smtClean="0"/>
              <a:t>prevents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fast </a:t>
            </a:r>
            <a:r>
              <a:rPr lang="de-DE" dirty="0" err="1" smtClean="0"/>
              <a:t>movements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motor</a:t>
            </a:r>
            <a:r>
              <a:rPr lang="de-DE" dirty="0" smtClean="0"/>
              <a:t> </a:t>
            </a:r>
            <a:r>
              <a:rPr lang="de-DE" dirty="0" err="1" smtClean="0"/>
              <a:t>Allocation</a:t>
            </a:r>
            <a:r>
              <a:rPr lang="de-DE" dirty="0" smtClean="0"/>
              <a:t> </a:t>
            </a:r>
            <a:r>
              <a:rPr lang="de-DE" dirty="0" err="1" smtClean="0"/>
              <a:t>seems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catch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dynamics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Skye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Bild 5" descr="Parameterization_Cubic_1D_x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r="9375" b="3700"/>
          <a:stretch/>
        </p:blipFill>
        <p:spPr>
          <a:xfrm>
            <a:off x="1222375" y="1014299"/>
            <a:ext cx="7556500" cy="541507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69875" y="1301750"/>
            <a:ext cx="809625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A4D40A"/>
                </a:solidFill>
              </a:rPr>
              <a:t>Cubic</a:t>
            </a:r>
            <a:r>
              <a:rPr lang="de-DE" dirty="0" smtClean="0">
                <a:solidFill>
                  <a:srgbClr val="A4D40A"/>
                </a:solidFill>
              </a:rPr>
              <a:t>:</a:t>
            </a:r>
            <a:endParaRPr lang="de-DE" dirty="0">
              <a:solidFill>
                <a:srgbClr val="A4D4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HA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78" y="2695234"/>
            <a:ext cx="2202091" cy="2936121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Modes</a:t>
            </a:r>
            <a:endParaRPr lang="en-US" dirty="0"/>
          </a:p>
        </p:txBody>
      </p:sp>
      <p:sp>
        <p:nvSpPr>
          <p:cNvPr id="66" name="Textfeld 65"/>
          <p:cNvSpPr txBox="1"/>
          <p:nvPr/>
        </p:nvSpPr>
        <p:spPr>
          <a:xfrm>
            <a:off x="1688049" y="1341747"/>
            <a:ext cx="147571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7" name="Textfeld 66"/>
          <p:cNvSpPr txBox="1"/>
          <p:nvPr/>
        </p:nvSpPr>
        <p:spPr>
          <a:xfrm>
            <a:off x="3254476" y="1341747"/>
            <a:ext cx="185970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Assisted</a:t>
            </a:r>
            <a:r>
              <a:rPr lang="de-DE" dirty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8" name="Textfeld 67"/>
          <p:cNvSpPr txBox="1"/>
          <p:nvPr/>
        </p:nvSpPr>
        <p:spPr>
          <a:xfrm>
            <a:off x="5216233" y="1341747"/>
            <a:ext cx="181434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307169" y="1341747"/>
            <a:ext cx="114569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Testphase </a:t>
            </a:r>
          </a:p>
        </p:txBody>
      </p:sp>
      <p:sp>
        <p:nvSpPr>
          <p:cNvPr id="172" name="Textfeld 171"/>
          <p:cNvSpPr txBox="1"/>
          <p:nvPr/>
        </p:nvSpPr>
        <p:spPr>
          <a:xfrm>
            <a:off x="7014295" y="1341747"/>
            <a:ext cx="1554480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endParaRPr lang="de-DE" dirty="0"/>
          </a:p>
        </p:txBody>
      </p:sp>
      <p:sp>
        <p:nvSpPr>
          <p:cNvPr id="83" name="Gestreifter Pfeil nach rechts 82"/>
          <p:cNvSpPr/>
          <p:nvPr/>
        </p:nvSpPr>
        <p:spPr bwMode="auto">
          <a:xfrm>
            <a:off x="1409249" y="5599294"/>
            <a:ext cx="6867186" cy="928902"/>
          </a:xfrm>
          <a:prstGeom prst="stripedRightArrow">
            <a:avLst>
              <a:gd name="adj1" fmla="val 62658"/>
              <a:gd name="adj2" fmla="val 50000"/>
            </a:avLst>
          </a:prstGeom>
          <a:gradFill flip="none" rotWithShape="1">
            <a:gsLst>
              <a:gs pos="0">
                <a:srgbClr val="2A6AB3"/>
              </a:gs>
              <a:gs pos="100000">
                <a:srgbClr val="FFFFFF"/>
              </a:gs>
            </a:gsLst>
            <a:lin ang="108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562007" y="5839705"/>
            <a:ext cx="3374799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of</a:t>
            </a:r>
            <a:r>
              <a:rPr lang="de-DE" dirty="0" smtClean="0"/>
              <a:t> Project </a:t>
            </a:r>
            <a:r>
              <a:rPr lang="de-DE" dirty="0" err="1" smtClean="0"/>
              <a:t>skye</a:t>
            </a:r>
            <a:endParaRPr lang="de-DE" dirty="0"/>
          </a:p>
        </p:txBody>
      </p:sp>
      <p:pic>
        <p:nvPicPr>
          <p:cNvPr id="5" name="Bild 4" descr="TP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8" y="2052794"/>
            <a:ext cx="1516766" cy="1392441"/>
          </a:xfrm>
          <a:prstGeom prst="rect">
            <a:avLst/>
          </a:prstGeom>
        </p:spPr>
      </p:pic>
      <p:pic>
        <p:nvPicPr>
          <p:cNvPr id="6" name="Bild 5" descr="D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27" y="2203835"/>
            <a:ext cx="2142737" cy="2455721"/>
          </a:xfrm>
          <a:prstGeom prst="rect">
            <a:avLst/>
          </a:prstGeom>
        </p:spPr>
      </p:pic>
      <p:pic>
        <p:nvPicPr>
          <p:cNvPr id="7" name="Bild 6" descr="AC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63" y="2891266"/>
            <a:ext cx="1841149" cy="2097203"/>
          </a:xfrm>
          <a:prstGeom prst="rect">
            <a:avLst/>
          </a:prstGeom>
        </p:spPr>
      </p:pic>
      <p:pic>
        <p:nvPicPr>
          <p:cNvPr id="8" name="Bild 7" descr="FAC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84"/>
          <a:stretch/>
        </p:blipFill>
        <p:spPr>
          <a:xfrm>
            <a:off x="6867712" y="3042416"/>
            <a:ext cx="2276288" cy="29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12" name="Grafik 11" descr="Control_Correlation_Time_Acc_SplineDegree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53" y="1300855"/>
            <a:ext cx="4309739" cy="3240000"/>
          </a:xfrm>
          <a:prstGeom prst="rect">
            <a:avLst/>
          </a:prstGeom>
        </p:spPr>
      </p:pic>
      <p:pic>
        <p:nvPicPr>
          <p:cNvPr id="16" name="Grafik 15" descr="Control_Correlation_Time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0511" y="1328983"/>
            <a:ext cx="43097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9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9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015844" y="6151419"/>
            <a:ext cx="1128156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ETH Light" pitchFamily="2" charset="0"/>
              </a:rPr>
              <a:t>Road </a:t>
            </a:r>
            <a:r>
              <a:rPr lang="de-CH" sz="1200" dirty="0" err="1" smtClean="0">
                <a:latin typeface="ETH Light" pitchFamily="2" charset="0"/>
              </a:rPr>
              <a:t>only</a:t>
            </a:r>
            <a:endParaRPr lang="de-CH" sz="1200" dirty="0"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8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8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6507480" cy="721851"/>
          </a:xfrm>
        </p:spPr>
        <p:txBody>
          <a:bodyPr>
            <a:normAutofit/>
          </a:bodyPr>
          <a:lstStyle/>
          <a:p>
            <a:r>
              <a:rPr lang="de-DE" dirty="0" smtClean="0"/>
              <a:t>Approximation/Interpolation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r="209"/>
          <a:stretch/>
        </p:blipFill>
        <p:spPr>
          <a:xfrm>
            <a:off x="104842" y="1420091"/>
            <a:ext cx="8577337" cy="4266740"/>
          </a:xfrm>
        </p:spPr>
      </p:pic>
    </p:spTree>
    <p:extLst>
      <p:ext uri="{BB962C8B-B14F-4D97-AF65-F5344CB8AC3E}">
        <p14:creationId xmlns:p14="http://schemas.microsoft.com/office/powerpoint/2010/main" val="15998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Bild 5" descr="Parameterization_HG_VelAcc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-2363" r="7548" b="-1"/>
          <a:stretch/>
        </p:blipFill>
        <p:spPr>
          <a:xfrm>
            <a:off x="805651" y="1516679"/>
            <a:ext cx="6243966" cy="50165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075012" y="2636988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02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95" y="118610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66684" y="5323606"/>
            <a:ext cx="6332436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r>
              <a:rPr lang="de-DE" dirty="0" smtClean="0">
                <a:solidFill>
                  <a:srgbClr val="00E601"/>
                </a:solidFill>
              </a:rPr>
              <a:t>:	</a:t>
            </a:r>
            <a:r>
              <a:rPr lang="de-DE" dirty="0" err="1" smtClean="0">
                <a:solidFill>
                  <a:srgbClr val="00E601"/>
                </a:solidFill>
              </a:rPr>
              <a:t>Continuous</a:t>
            </a:r>
            <a:r>
              <a:rPr lang="de-DE" dirty="0" smtClean="0">
                <a:solidFill>
                  <a:srgbClr val="00E601"/>
                </a:solidFill>
              </a:rPr>
              <a:t> in </a:t>
            </a:r>
            <a:r>
              <a:rPr lang="de-DE" dirty="0" err="1" smtClean="0">
                <a:solidFill>
                  <a:srgbClr val="00E601"/>
                </a:solidFill>
              </a:rPr>
              <a:t>Acceleration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r>
              <a:rPr lang="de-DE" dirty="0" smtClean="0">
                <a:solidFill>
                  <a:srgbClr val="3FC5FF"/>
                </a:solidFill>
              </a:rPr>
              <a:t>:	</a:t>
            </a:r>
            <a:r>
              <a:rPr lang="de-DE" dirty="0" err="1" smtClean="0">
                <a:solidFill>
                  <a:srgbClr val="3FC5FF"/>
                </a:solidFill>
              </a:rPr>
              <a:t>Continuous</a:t>
            </a:r>
            <a:r>
              <a:rPr lang="de-DE" dirty="0" smtClean="0">
                <a:solidFill>
                  <a:srgbClr val="3FC5FF"/>
                </a:solidFill>
              </a:rPr>
              <a:t> in </a:t>
            </a:r>
            <a:r>
              <a:rPr lang="de-DE" dirty="0" err="1" smtClean="0">
                <a:solidFill>
                  <a:srgbClr val="3FC5FF"/>
                </a:solidFill>
              </a:rPr>
              <a:t>Jerk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r>
              <a:rPr lang="de-DE" dirty="0" smtClean="0">
                <a:solidFill>
                  <a:srgbClr val="D200D4"/>
                </a:solidFill>
              </a:rPr>
              <a:t>:	</a:t>
            </a:r>
            <a:r>
              <a:rPr lang="de-DE" dirty="0" err="1" smtClean="0">
                <a:solidFill>
                  <a:srgbClr val="D200D4"/>
                </a:solidFill>
              </a:rPr>
              <a:t>Continuous</a:t>
            </a:r>
            <a:r>
              <a:rPr lang="de-DE" dirty="0" smtClean="0">
                <a:solidFill>
                  <a:srgbClr val="D200D4"/>
                </a:solidFill>
              </a:rPr>
              <a:t> in Snap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6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0" y="268749"/>
            <a:ext cx="7066280" cy="766764"/>
          </a:xfrm>
        </p:spPr>
        <p:txBody>
          <a:bodyPr>
            <a:normAutofit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438747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3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would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!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825384" y="3383167"/>
            <a:ext cx="2177910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spline</a:t>
            </a:r>
            <a:r>
              <a:rPr lang="de-DE" sz="1800" dirty="0" smtClean="0"/>
              <a:t> </a:t>
            </a:r>
            <a:r>
              <a:rPr lang="de-DE" sz="1800" dirty="0" err="1" smtClean="0"/>
              <a:t>degree</a:t>
            </a:r>
            <a:r>
              <a:rPr lang="de-DE" sz="1800" dirty="0" smtClean="0"/>
              <a:t> </a:t>
            </a:r>
            <a:r>
              <a:rPr lang="de-DE" sz="1800" dirty="0" err="1" smtClean="0"/>
              <a:t>choice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has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drawbacks</a:t>
            </a:r>
            <a:r>
              <a:rPr lang="de-DE" sz="1800" dirty="0" smtClean="0"/>
              <a:t>, </a:t>
            </a:r>
            <a:r>
              <a:rPr lang="de-DE" sz="1800" dirty="0" err="1" smtClean="0"/>
              <a:t>choose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grpSp>
        <p:nvGrpSpPr>
          <p:cNvPr id="31" name="Gruppierung 30"/>
          <p:cNvGrpSpPr/>
          <p:nvPr/>
        </p:nvGrpSpPr>
        <p:grpSpPr>
          <a:xfrm>
            <a:off x="3573834" y="1988049"/>
            <a:ext cx="3164005" cy="2800918"/>
            <a:chOff x="3573834" y="1988049"/>
            <a:chExt cx="3164005" cy="2800918"/>
          </a:xfrm>
        </p:grpSpPr>
        <p:sp>
          <p:nvSpPr>
            <p:cNvPr id="8" name="Rechteck 7"/>
            <p:cNvSpPr/>
            <p:nvPr/>
          </p:nvSpPr>
          <p:spPr bwMode="auto">
            <a:xfrm>
              <a:off x="3586164" y="1988049"/>
              <a:ext cx="357561" cy="394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>
              <a:off x="3573834" y="2357918"/>
              <a:ext cx="200767" cy="241593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3956054" y="2012707"/>
              <a:ext cx="2770026" cy="67993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3602937" y="2004831"/>
              <a:ext cx="171664" cy="6642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3960498" y="2374699"/>
              <a:ext cx="319735" cy="29442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Bild 9" descr="Mot_Alloc_HG1_enlarged.eps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07" t="8743" r="39688" b="68027"/>
            <a:stretch/>
          </p:blipFill>
          <p:spPr>
            <a:xfrm>
              <a:off x="3786360" y="2680882"/>
              <a:ext cx="2951479" cy="2108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Bild 31" descr="Mot_Alloc_HG2_enlarged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8" t="9008" r="41489" b="68296"/>
          <a:stretch/>
        </p:blipFill>
        <p:spPr>
          <a:xfrm>
            <a:off x="376284" y="2704398"/>
            <a:ext cx="3104343" cy="2069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feld 36"/>
          <p:cNvSpPr txBox="1"/>
          <p:nvPr/>
        </p:nvSpPr>
        <p:spPr>
          <a:xfrm>
            <a:off x="6912328" y="1391805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!</a:t>
            </a:r>
          </a:p>
        </p:txBody>
      </p:sp>
      <p:pic>
        <p:nvPicPr>
          <p:cNvPr id="39" name="Bild 38" descr="Mot_Alloc_HG2_enlarged.eps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2" t="39856" r="32357" b="38361"/>
          <a:stretch/>
        </p:blipFill>
        <p:spPr>
          <a:xfrm>
            <a:off x="364525" y="2916047"/>
            <a:ext cx="2855727" cy="152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Pfeil nach links 32"/>
          <p:cNvSpPr/>
          <p:nvPr/>
        </p:nvSpPr>
        <p:spPr bwMode="auto">
          <a:xfrm>
            <a:off x="2927960" y="2727914"/>
            <a:ext cx="1552173" cy="2069452"/>
          </a:xfrm>
          <a:prstGeom prst="leftArrow">
            <a:avLst/>
          </a:prstGeom>
          <a:solidFill>
            <a:srgbClr val="DFE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6620"/>
              </p:ext>
            </p:extLst>
          </p:nvPr>
        </p:nvGraphicFramePr>
        <p:xfrm>
          <a:off x="3588483" y="3314457"/>
          <a:ext cx="456571" cy="884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Formel" r:id="rId7" imgW="191880" imgH="383760" progId="Equation.3">
                  <p:embed/>
                </p:oleObj>
              </mc:Choice>
              <mc:Fallback>
                <p:oleObj name="Formel" r:id="rId7" imgW="19188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483" y="3314457"/>
                        <a:ext cx="456571" cy="8846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Propulsion Dynamics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11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  <p:bldP spid="33" grpId="0" animBg="1"/>
      <p:bldP spid="33" grpId="1" animBg="1"/>
      <p:bldP spid="33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94" y="1346907"/>
            <a:ext cx="4077372" cy="3063499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802246"/>
              </p:ext>
            </p:extLst>
          </p:nvPr>
        </p:nvGraphicFramePr>
        <p:xfrm>
          <a:off x="2239889" y="4587768"/>
          <a:ext cx="1295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0" name="Formel" r:id="rId4" imgW="786240" imgH="383760" progId="Equation.3">
                  <p:embed/>
                </p:oleObj>
              </mc:Choice>
              <mc:Fallback>
                <p:oleObj name="Formel" r:id="rId4" imgW="78624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889" y="4587768"/>
                        <a:ext cx="12954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373202"/>
              </p:ext>
            </p:extLst>
          </p:nvPr>
        </p:nvGraphicFramePr>
        <p:xfrm>
          <a:off x="2192700" y="5506028"/>
          <a:ext cx="283527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1" name="Formel" r:id="rId6" imgW="1737000" imgH="447840" progId="Equation.3">
                  <p:embed/>
                </p:oleObj>
              </mc:Choice>
              <mc:Fallback>
                <p:oleObj name="Formel" r:id="rId6" imgW="1737000" imgH="447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700" y="5506028"/>
                        <a:ext cx="2835275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75" y="1226744"/>
            <a:ext cx="5603146" cy="420987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0924" y="2783606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E601"/>
                </a:solidFill>
              </a:rPr>
              <a:t>-</a:t>
            </a:r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smtClean="0">
                <a:solidFill>
                  <a:srgbClr val="3FC5FF"/>
                </a:solidFill>
              </a:rPr>
              <a:t>-</a:t>
            </a:r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smtClean="0">
                <a:solidFill>
                  <a:srgbClr val="D200D4"/>
                </a:solidFill>
              </a:rPr>
              <a:t>-</a:t>
            </a:r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2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8"/>
          <p:cNvGrpSpPr/>
          <p:nvPr/>
        </p:nvGrpSpPr>
        <p:grpSpPr>
          <a:xfrm>
            <a:off x="1203960" y="1117326"/>
            <a:ext cx="7056120" cy="4000266"/>
            <a:chOff x="1203960" y="1082040"/>
            <a:chExt cx="7056120" cy="4023360"/>
          </a:xfrm>
        </p:grpSpPr>
        <p:sp>
          <p:nvSpPr>
            <p:cNvPr id="23" name="Rechteck 22"/>
            <p:cNvSpPr/>
            <p:nvPr/>
          </p:nvSpPr>
          <p:spPr bwMode="auto">
            <a:xfrm>
              <a:off x="5827776" y="1082040"/>
              <a:ext cx="2432304" cy="402336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3511296" y="1082040"/>
              <a:ext cx="2371344" cy="4023360"/>
            </a:xfrm>
            <a:prstGeom prst="rect">
              <a:avLst/>
            </a:prstGeom>
            <a:gradFill flip="none" rotWithShape="1">
              <a:gsLst>
                <a:gs pos="0">
                  <a:srgbClr val="FF9933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1203960" y="1082040"/>
              <a:ext cx="2343912" cy="4023360"/>
            </a:xfrm>
            <a:prstGeom prst="rect">
              <a:avLst/>
            </a:prstGeom>
            <a:gradFill flip="none" rotWithShape="1">
              <a:gsLst>
                <a:gs pos="0">
                  <a:srgbClr val="FFFF66"/>
                </a:gs>
                <a:gs pos="27000">
                  <a:srgbClr val="FFFFFF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45009"/>
            <a:ext cx="9143999" cy="4367981"/>
          </a:xfrm>
          <a:prstGeom prst="rect">
            <a:avLst/>
          </a:prstGeom>
        </p:spPr>
      </p:pic>
      <p:sp>
        <p:nvSpPr>
          <p:cNvPr id="41" name="Rechteck 40"/>
          <p:cNvSpPr/>
          <p:nvPr/>
        </p:nvSpPr>
        <p:spPr bwMode="auto">
          <a:xfrm>
            <a:off x="1187533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3560618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FF8000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3" name="Rechteck 42"/>
          <p:cNvSpPr/>
          <p:nvPr/>
        </p:nvSpPr>
        <p:spPr bwMode="auto">
          <a:xfrm>
            <a:off x="5923811" y="110341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B25C6E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</a:p>
        </p:txBody>
      </p:sp>
      <p:sp>
        <p:nvSpPr>
          <p:cNvPr id="44" name="Rechteck 43"/>
          <p:cNvSpPr/>
          <p:nvPr/>
        </p:nvSpPr>
        <p:spPr bwMode="auto">
          <a:xfrm>
            <a:off x="1203038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 rot="16200000">
            <a:off x="845778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6" name="Rechteck 45"/>
          <p:cNvSpPr/>
          <p:nvPr/>
        </p:nvSpPr>
        <p:spPr bwMode="auto">
          <a:xfrm rot="16200000">
            <a:off x="109911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 rot="16200000">
            <a:off x="1352459" y="2396023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3366FF"/>
              </a:gs>
              <a:gs pos="64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8" name="Rechteck 47"/>
          <p:cNvSpPr/>
          <p:nvPr/>
        </p:nvSpPr>
        <p:spPr bwMode="auto">
          <a:xfrm>
            <a:off x="1997672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2792306" y="1579539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78CD71"/>
              </a:gs>
              <a:gs pos="69000">
                <a:srgbClr val="FFFFFF">
                  <a:alpha val="8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Performance (Wind)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3515095" y="5304532"/>
            <a:ext cx="2529445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3524465" y="6155025"/>
            <a:ext cx="293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(85-95%, not in </a:t>
            </a:r>
            <a:r>
              <a:rPr lang="de-DE" i="1" dirty="0" err="1" smtClean="0">
                <a:solidFill>
                  <a:schemeClr val="tx1"/>
                </a:solidFill>
              </a:rPr>
              <a:t>plot</a:t>
            </a:r>
            <a:r>
              <a:rPr lang="de-DE" i="1" dirty="0" smtClean="0">
                <a:solidFill>
                  <a:schemeClr val="tx1"/>
                </a:solidFill>
              </a:rPr>
              <a:t>),</a:t>
            </a:r>
            <a:endParaRPr lang="de-DE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Testphase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771095" y="4238093"/>
            <a:ext cx="2948305" cy="147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 dirty="0" smtClean="0"/>
              <a:t>8 </a:t>
            </a:r>
            <a:r>
              <a:rPr lang="de-DE" sz="1800" dirty="0" err="1" smtClean="0"/>
              <a:t>DoF</a:t>
            </a:r>
            <a:r>
              <a:rPr lang="de-DE" sz="1800" dirty="0" smtClean="0"/>
              <a:t> (</a:t>
            </a:r>
            <a:r>
              <a:rPr lang="de-DE" sz="1800" dirty="0" err="1" smtClean="0"/>
              <a:t>Angles</a:t>
            </a:r>
            <a:r>
              <a:rPr lang="de-DE" sz="1800" dirty="0" smtClean="0"/>
              <a:t>, </a:t>
            </a:r>
            <a:r>
              <a:rPr lang="de-DE" sz="1800" dirty="0" err="1" smtClean="0"/>
              <a:t>Thrust</a:t>
            </a:r>
            <a:r>
              <a:rPr lang="de-DE" sz="18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Only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testing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Each</a:t>
            </a:r>
            <a:r>
              <a:rPr lang="de-DE" sz="1800" dirty="0" smtClean="0"/>
              <a:t> </a:t>
            </a:r>
            <a:r>
              <a:rPr lang="de-DE" sz="1800" dirty="0" err="1" smtClean="0"/>
              <a:t>Motorplatform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controlled</a:t>
            </a:r>
            <a:r>
              <a:rPr lang="de-DE" sz="1800" dirty="0" smtClean="0"/>
              <a:t> </a:t>
            </a:r>
            <a:r>
              <a:rPr lang="de-DE" sz="1800" dirty="0" err="1" smtClean="0"/>
              <a:t>seperately</a:t>
            </a:r>
            <a:endParaRPr lang="de-DE" sz="1800" dirty="0"/>
          </a:p>
        </p:txBody>
      </p:sp>
      <p:pic>
        <p:nvPicPr>
          <p:cNvPr id="8" name="Bild 7" descr="Testphase_hom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48" y="1316925"/>
            <a:ext cx="4748915" cy="4435800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769119" y="1510383"/>
            <a:ext cx="2299150" cy="2266671"/>
            <a:chOff x="482414" y="4262623"/>
            <a:chExt cx="1474205" cy="1490476"/>
          </a:xfrm>
        </p:grpSpPr>
        <p:sp>
          <p:nvSpPr>
            <p:cNvPr id="11" name="Textfeld 10"/>
            <p:cNvSpPr txBox="1"/>
            <p:nvPr/>
          </p:nvSpPr>
          <p:spPr>
            <a:xfrm>
              <a:off x="1599518" y="4262623"/>
              <a:ext cx="357101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T</a:t>
              </a:r>
              <a:r>
                <a:rPr lang="de-DE" sz="1000" baseline="-25000" dirty="0" smtClean="0"/>
                <a:t>1</a:t>
              </a:r>
              <a:endParaRPr lang="de-DE" sz="1000" baseline="-25000" dirty="0"/>
            </a:p>
          </p:txBody>
        </p:sp>
        <p:grpSp>
          <p:nvGrpSpPr>
            <p:cNvPr id="12" name="Gruppierung 11"/>
            <p:cNvGrpSpPr/>
            <p:nvPr/>
          </p:nvGrpSpPr>
          <p:grpSpPr>
            <a:xfrm>
              <a:off x="482414" y="4373009"/>
              <a:ext cx="1426910" cy="1380090"/>
              <a:chOff x="482414" y="4373009"/>
              <a:chExt cx="1426910" cy="1380090"/>
            </a:xfrm>
          </p:grpSpPr>
          <p:grpSp>
            <p:nvGrpSpPr>
              <p:cNvPr id="13" name="Gruppierung 12"/>
              <p:cNvGrpSpPr/>
              <p:nvPr/>
            </p:nvGrpSpPr>
            <p:grpSpPr>
              <a:xfrm>
                <a:off x="666331" y="4373009"/>
                <a:ext cx="1242993" cy="1169718"/>
                <a:chOff x="780232" y="3276887"/>
                <a:chExt cx="1312728" cy="1183353"/>
              </a:xfrm>
            </p:grpSpPr>
            <p:grpSp>
              <p:nvGrpSpPr>
                <p:cNvPr id="27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2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3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4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5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8" name="Gerade Verbindung mit Pfeil 27"/>
                <p:cNvCxnSpPr/>
                <p:nvPr/>
              </p:nvCxnSpPr>
              <p:spPr bwMode="auto">
                <a:xfrm>
                  <a:off x="1415507" y="3469657"/>
                  <a:ext cx="2236" cy="233354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cxnSp>
              <p:nvCxnSpPr>
                <p:cNvPr id="29" name="Gerade Verbindung mit Pfeil 28"/>
                <p:cNvCxnSpPr/>
                <p:nvPr/>
              </p:nvCxnSpPr>
              <p:spPr bwMode="auto">
                <a:xfrm flipH="1" flipV="1">
                  <a:off x="1711970" y="4072717"/>
                  <a:ext cx="206190" cy="103396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cxnSp>
              <p:nvCxnSpPr>
                <p:cNvPr id="30" name="Gerade Verbindung mit Pfeil 29"/>
                <p:cNvCxnSpPr/>
                <p:nvPr/>
              </p:nvCxnSpPr>
              <p:spPr bwMode="auto">
                <a:xfrm flipV="1">
                  <a:off x="987713" y="4178870"/>
                  <a:ext cx="219866" cy="110697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none"/>
                </a:ln>
                <a:effectLst/>
              </p:spPr>
            </p:cxnSp>
            <p:sp>
              <p:nvSpPr>
                <p:cNvPr id="31" name="Oval 30"/>
                <p:cNvSpPr/>
                <p:nvPr/>
              </p:nvSpPr>
              <p:spPr bwMode="auto">
                <a:xfrm>
                  <a:off x="1367078" y="3416853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4" name="Textfeld 13"/>
              <p:cNvSpPr txBox="1"/>
              <p:nvPr/>
            </p:nvSpPr>
            <p:spPr>
              <a:xfrm>
                <a:off x="1367142" y="4525174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1</a:t>
                </a:r>
                <a:endParaRPr lang="de-DE" sz="1000" baseline="-25000" dirty="0"/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817206" y="5329527"/>
                <a:ext cx="81521" cy="80643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00037" y="5217360"/>
                <a:ext cx="81521" cy="80643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7" name="Gerade Verbindung 16"/>
              <p:cNvCxnSpPr>
                <a:stCxn id="31" idx="6"/>
              </p:cNvCxnSpPr>
              <p:nvPr/>
            </p:nvCxnSpPr>
            <p:spPr bwMode="auto">
              <a:xfrm>
                <a:off x="1303523" y="4551684"/>
                <a:ext cx="360831" cy="1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cxnSp>
            <p:nvCxnSpPr>
              <p:cNvPr id="18" name="Gerade Verbindung 17"/>
              <p:cNvCxnSpPr/>
              <p:nvPr/>
            </p:nvCxnSpPr>
            <p:spPr bwMode="auto">
              <a:xfrm flipH="1" flipV="1">
                <a:off x="662124" y="5116250"/>
                <a:ext cx="204039" cy="257218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cxnSp>
            <p:nvCxnSpPr>
              <p:cNvPr id="19" name="Gerade Verbindung 18"/>
              <p:cNvCxnSpPr/>
              <p:nvPr/>
            </p:nvCxnSpPr>
            <p:spPr bwMode="auto">
              <a:xfrm flipH="1">
                <a:off x="1516010" y="5257681"/>
                <a:ext cx="214893" cy="245725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lg" len="med"/>
                <a:tailEnd type="arrow" w="sm" len="lg"/>
              </a:ln>
              <a:effectLst/>
            </p:spPr>
          </p:cxnSp>
          <p:sp>
            <p:nvSpPr>
              <p:cNvPr id="20" name="Halbbogen 19"/>
              <p:cNvSpPr/>
              <p:nvPr/>
            </p:nvSpPr>
            <p:spPr bwMode="auto">
              <a:xfrm rot="10050603">
                <a:off x="1022749" y="4407682"/>
                <a:ext cx="421906" cy="371428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Halbbogen 20"/>
              <p:cNvSpPr/>
              <p:nvPr/>
            </p:nvSpPr>
            <p:spPr bwMode="auto">
              <a:xfrm rot="2909734">
                <a:off x="745019" y="5279888"/>
                <a:ext cx="279311" cy="211728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Halbbogen 21"/>
              <p:cNvSpPr/>
              <p:nvPr/>
            </p:nvSpPr>
            <p:spPr bwMode="auto">
              <a:xfrm rot="16815010">
                <a:off x="1555258" y="5091828"/>
                <a:ext cx="264525" cy="225655"/>
              </a:xfrm>
              <a:prstGeom prst="blockArc">
                <a:avLst>
                  <a:gd name="adj1" fmla="val 10937022"/>
                  <a:gd name="adj2" fmla="val 16216229"/>
                  <a:gd name="adj3" fmla="val 46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Textfeld 22"/>
              <p:cNvSpPr txBox="1"/>
              <p:nvPr/>
            </p:nvSpPr>
            <p:spPr>
              <a:xfrm>
                <a:off x="1332086" y="5087089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2</a:t>
                </a:r>
                <a:endParaRPr lang="de-DE" sz="1000" baseline="-25000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788863" y="4945545"/>
                <a:ext cx="35524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α</a:t>
                </a:r>
                <a:r>
                  <a:rPr lang="de-DE" sz="1000" baseline="-25000" dirty="0" smtClean="0"/>
                  <a:t>3</a:t>
                </a:r>
                <a:endParaRPr lang="de-DE" sz="1000" baseline="-25000" dirty="0"/>
              </a:p>
            </p:txBody>
          </p:sp>
          <p:sp>
            <p:nvSpPr>
              <p:cNvPr id="25" name="Textfeld 24"/>
              <p:cNvSpPr txBox="1"/>
              <p:nvPr/>
            </p:nvSpPr>
            <p:spPr>
              <a:xfrm>
                <a:off x="1373951" y="5378638"/>
                <a:ext cx="357101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T</a:t>
                </a:r>
                <a:r>
                  <a:rPr lang="de-DE" sz="1000" baseline="-25000" dirty="0" smtClean="0"/>
                  <a:t>2</a:t>
                </a:r>
                <a:endParaRPr lang="de-DE" sz="1000" baseline="-25000" dirty="0"/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482414" y="4872724"/>
                <a:ext cx="357101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T</a:t>
                </a:r>
                <a:r>
                  <a:rPr lang="de-DE" sz="1000" baseline="-25000" dirty="0" smtClean="0"/>
                  <a:t>3</a:t>
                </a:r>
                <a:endParaRPr lang="de-DE" sz="1000" baseline="-25000" dirty="0"/>
              </a:p>
            </p:txBody>
          </p:sp>
        </p:grpSp>
      </p:grpSp>
      <p:sp>
        <p:nvSpPr>
          <p:cNvPr id="6" name="Rechteck 5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7" name="Bild 6" descr="3dconnexion_spacenavigato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51" y="4339699"/>
            <a:ext cx="2664906" cy="177505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85549" y="4538685"/>
            <a:ext cx="3083322" cy="77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800" dirty="0" smtClean="0"/>
              <a:t>6 </a:t>
            </a:r>
            <a:r>
              <a:rPr lang="de-DE" sz="1800" dirty="0" err="1" smtClean="0"/>
              <a:t>DoF</a:t>
            </a:r>
            <a:r>
              <a:rPr lang="de-DE" sz="18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de-DE" sz="1800" dirty="0" smtClean="0"/>
              <a:t>Forces, Moments</a:t>
            </a:r>
          </a:p>
        </p:txBody>
      </p:sp>
      <p:grpSp>
        <p:nvGrpSpPr>
          <p:cNvPr id="11" name="Gruppierung 10"/>
          <p:cNvGrpSpPr/>
          <p:nvPr/>
        </p:nvGrpSpPr>
        <p:grpSpPr>
          <a:xfrm>
            <a:off x="754528" y="1471706"/>
            <a:ext cx="2704353" cy="2801470"/>
            <a:chOff x="780232" y="3040529"/>
            <a:chExt cx="2284235" cy="2263588"/>
          </a:xfrm>
        </p:grpSpPr>
        <p:grpSp>
          <p:nvGrpSpPr>
            <p:cNvPr id="12" name="Gruppierung 11"/>
            <p:cNvGrpSpPr/>
            <p:nvPr/>
          </p:nvGrpSpPr>
          <p:grpSpPr>
            <a:xfrm>
              <a:off x="780232" y="3276887"/>
              <a:ext cx="1312728" cy="1183353"/>
              <a:chOff x="780232" y="3276887"/>
              <a:chExt cx="1312728" cy="1183353"/>
            </a:xfrm>
          </p:grpSpPr>
          <p:grpSp>
            <p:nvGrpSpPr>
              <p:cNvPr id="25" name="Gruppierung 24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9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4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5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6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7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30" name="Gerade Verbindung mit Pfeil 29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31" name="Gerade Verbindung mit Pfeil 30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32" name="Gerade Verbindung mit Pfeil 31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33" name="Oval 32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6" name="Textfeld 25"/>
              <p:cNvSpPr txBox="1"/>
              <p:nvPr/>
            </p:nvSpPr>
            <p:spPr>
              <a:xfrm>
                <a:off x="1640680" y="3474554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1634841" y="3895995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1025800" y="4068722"/>
                <a:ext cx="40761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cxnSp>
          <p:nvCxnSpPr>
            <p:cNvPr id="13" name="Gerade Verbindung mit Pfeil 12"/>
            <p:cNvCxnSpPr/>
            <p:nvPr/>
          </p:nvCxnSpPr>
          <p:spPr bwMode="auto">
            <a:xfrm flipV="1">
              <a:off x="1897529" y="3294529"/>
              <a:ext cx="276412" cy="224118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>
              <a:off x="2099235" y="3922059"/>
              <a:ext cx="388471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5" name="Gerade Verbindung mit Pfeil 14"/>
            <p:cNvCxnSpPr/>
            <p:nvPr/>
          </p:nvCxnSpPr>
          <p:spPr bwMode="auto">
            <a:xfrm>
              <a:off x="1388034" y="4570506"/>
              <a:ext cx="1495" cy="33020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6" name="Textfeld 15"/>
            <p:cNvSpPr txBox="1"/>
            <p:nvPr/>
          </p:nvSpPr>
          <p:spPr>
            <a:xfrm>
              <a:off x="1995702" y="336343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134334" y="401994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005771" y="4451889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F</a:t>
              </a:r>
              <a:r>
                <a:rPr lang="de-DE" sz="1000" baseline="-25000" dirty="0" smtClean="0"/>
                <a:t>z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19" name="Gerade Verbindung mit Pfeil 18"/>
            <p:cNvCxnSpPr/>
            <p:nvPr/>
          </p:nvCxnSpPr>
          <p:spPr bwMode="auto">
            <a:xfrm flipV="1">
              <a:off x="2257001" y="3040529"/>
              <a:ext cx="253116" cy="206377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0" name="Textfeld 19"/>
            <p:cNvSpPr txBox="1"/>
            <p:nvPr/>
          </p:nvSpPr>
          <p:spPr>
            <a:xfrm>
              <a:off x="2379724" y="3125754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21" name="Gerade Verbindung mit Pfeil 20"/>
            <p:cNvCxnSpPr/>
            <p:nvPr/>
          </p:nvCxnSpPr>
          <p:spPr bwMode="auto">
            <a:xfrm flipV="1">
              <a:off x="2588695" y="3914588"/>
              <a:ext cx="332305" cy="766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2" name="Textfeld 21"/>
            <p:cNvSpPr txBox="1"/>
            <p:nvPr/>
          </p:nvSpPr>
          <p:spPr>
            <a:xfrm>
              <a:off x="2654950" y="3956122"/>
              <a:ext cx="4095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cxnSp>
          <p:nvCxnSpPr>
            <p:cNvPr id="23" name="Gerade Verbindung mit Pfeil 22"/>
            <p:cNvCxnSpPr/>
            <p:nvPr/>
          </p:nvCxnSpPr>
          <p:spPr bwMode="auto">
            <a:xfrm flipH="1">
              <a:off x="1396999" y="5005294"/>
              <a:ext cx="1" cy="298823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24" name="Textfeld 23"/>
            <p:cNvSpPr txBox="1"/>
            <p:nvPr/>
          </p:nvSpPr>
          <p:spPr>
            <a:xfrm>
              <a:off x="1011931" y="4859060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M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</p:grpSp>
      <p:sp>
        <p:nvSpPr>
          <p:cNvPr id="38" name="Rechteck 37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8" name="Bild 7" descr="futaba_7C_radi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40" y="1236083"/>
            <a:ext cx="1512887" cy="1611225"/>
          </a:xfrm>
          <a:prstGeom prst="rect">
            <a:avLst/>
          </a:prstGeom>
        </p:spPr>
      </p:pic>
      <p:pic>
        <p:nvPicPr>
          <p:cNvPr id="6" name="Bild 5" descr="x220t_hero.jp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0000" l="10000" r="90000">
                        <a14:foregroundMark x1="18769" y1="5556" x2="18769" y2="5556"/>
                        <a14:foregroundMark x1="41846" y1="84889" x2="418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39" y="1712374"/>
            <a:ext cx="4289403" cy="29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0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74614" y="4499379"/>
            <a:ext cx="29514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000" dirty="0" smtClean="0"/>
              <a:t>6 </a:t>
            </a:r>
            <a:r>
              <a:rPr lang="de-DE" sz="2000" dirty="0" err="1" smtClean="0"/>
              <a:t>DoF</a:t>
            </a:r>
            <a:r>
              <a:rPr lang="de-DE" sz="20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de-DE" sz="2000" dirty="0" err="1" smtClean="0"/>
              <a:t>Translational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Angular </a:t>
            </a:r>
            <a:r>
              <a:rPr lang="de-DE" sz="2000" b="1" dirty="0" err="1" smtClean="0"/>
              <a:t>Velocities</a:t>
            </a:r>
            <a:endParaRPr lang="de-DE" sz="2000" b="1" dirty="0" smtClean="0"/>
          </a:p>
        </p:txBody>
      </p:sp>
      <p:sp>
        <p:nvSpPr>
          <p:cNvPr id="35" name="Rechteck 34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</a:t>
            </a:r>
            <a:r>
              <a:rPr lang="de-DE" sz="1800" b="1" dirty="0">
                <a:solidFill>
                  <a:srgbClr val="008000"/>
                </a:solidFill>
                <a:ea typeface="Zapf Dingbats"/>
                <a:cs typeface="Zapf Dingbats"/>
              </a:rPr>
              <a:t>on real </a:t>
            </a:r>
            <a:r>
              <a:rPr lang="de-DE" sz="1800" b="1" dirty="0" err="1">
                <a:solidFill>
                  <a:srgbClr val="008000"/>
                </a:solidFill>
                <a:ea typeface="Zapf Dingbats"/>
                <a:cs typeface="Zapf Dingbats"/>
              </a:rPr>
              <a:t>system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36" name="Bild 35" descr="x220t_her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13" y="2668999"/>
            <a:ext cx="3120557" cy="2160386"/>
          </a:xfrm>
          <a:prstGeom prst="rect">
            <a:avLst/>
          </a:prstGeom>
        </p:spPr>
      </p:pic>
      <p:pic>
        <p:nvPicPr>
          <p:cNvPr id="37" name="Bild 36" descr="3dconnexion_spacenavigato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04" y="4625418"/>
            <a:ext cx="1674120" cy="1115105"/>
          </a:xfrm>
          <a:prstGeom prst="rect">
            <a:avLst/>
          </a:prstGeom>
        </p:spPr>
      </p:pic>
      <p:pic>
        <p:nvPicPr>
          <p:cNvPr id="38" name="Bild 37" descr="futaba_7C_radi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280" y="1927838"/>
            <a:ext cx="916592" cy="976171"/>
          </a:xfrm>
          <a:prstGeom prst="rect">
            <a:avLst/>
          </a:prstGeom>
        </p:spPr>
      </p:pic>
      <p:grpSp>
        <p:nvGrpSpPr>
          <p:cNvPr id="7" name="Gruppierung 6"/>
          <p:cNvGrpSpPr/>
          <p:nvPr/>
        </p:nvGrpSpPr>
        <p:grpSpPr>
          <a:xfrm>
            <a:off x="2413437" y="1151183"/>
            <a:ext cx="3528533" cy="3675815"/>
            <a:chOff x="3360573" y="2827061"/>
            <a:chExt cx="1995161" cy="2036292"/>
          </a:xfrm>
        </p:grpSpPr>
        <p:grpSp>
          <p:nvGrpSpPr>
            <p:cNvPr id="9" name="Gruppierung 8"/>
            <p:cNvGrpSpPr/>
            <p:nvPr/>
          </p:nvGrpSpPr>
          <p:grpSpPr>
            <a:xfrm rot="20259885">
              <a:off x="3360573" y="3205169"/>
              <a:ext cx="1312728" cy="1183353"/>
              <a:chOff x="780232" y="3276887"/>
              <a:chExt cx="1312728" cy="1183353"/>
            </a:xfrm>
          </p:grpSpPr>
          <p:grpSp>
            <p:nvGrpSpPr>
              <p:cNvPr id="22" name="Gruppierung 21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6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31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3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4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7" name="Gerade Verbindung mit Pfeil 26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8" name="Gerade Verbindung mit Pfeil 27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9" name="Gerade Verbindung mit Pfeil 28"/>
                <p:cNvCxnSpPr/>
                <p:nvPr/>
              </p:nvCxnSpPr>
              <p:spPr bwMode="auto">
                <a:xfrm>
                  <a:off x="1381291" y="3916202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30" name="Oval 29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3" name="Textfeld 22"/>
              <p:cNvSpPr txBox="1"/>
              <p:nvPr/>
            </p:nvSpPr>
            <p:spPr>
              <a:xfrm>
                <a:off x="1658673" y="3575846"/>
                <a:ext cx="407296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x</a:t>
                </a:r>
                <a:r>
                  <a:rPr lang="de-DE" sz="1400" baseline="30000" dirty="0"/>
                  <a:t>B</a:t>
                </a:r>
                <a:endParaRPr lang="de-DE" sz="1400" baseline="-25000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1537149" y="4000618"/>
                <a:ext cx="407617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y</a:t>
                </a:r>
                <a:r>
                  <a:rPr lang="de-DE" sz="1400" baseline="30000" dirty="0" smtClean="0"/>
                  <a:t>B</a:t>
                </a:r>
                <a:endParaRPr lang="de-DE" sz="1400" baseline="-25000" dirty="0"/>
              </a:p>
            </p:txBody>
          </p:sp>
          <p:sp>
            <p:nvSpPr>
              <p:cNvPr id="25" name="Textfeld 24"/>
              <p:cNvSpPr txBox="1"/>
              <p:nvPr/>
            </p:nvSpPr>
            <p:spPr>
              <a:xfrm>
                <a:off x="1024118" y="4105556"/>
                <a:ext cx="407617" cy="21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/>
                  <a:t>e</a:t>
                </a:r>
                <a:r>
                  <a:rPr lang="de-DE" sz="1400" baseline="-25000" dirty="0" smtClean="0"/>
                  <a:t>z</a:t>
                </a:r>
                <a:r>
                  <a:rPr lang="de-DE" sz="1400" baseline="30000" dirty="0" smtClean="0"/>
                  <a:t>B</a:t>
                </a:r>
                <a:endParaRPr lang="de-DE" sz="1400" baseline="-25000" dirty="0"/>
              </a:p>
            </p:txBody>
          </p:sp>
        </p:grpSp>
        <p:cxnSp>
          <p:nvCxnSpPr>
            <p:cNvPr id="10" name="Gerade Verbindung mit Pfeil 9"/>
            <p:cNvCxnSpPr/>
            <p:nvPr/>
          </p:nvCxnSpPr>
          <p:spPr bwMode="auto">
            <a:xfrm flipV="1">
              <a:off x="4500282" y="3245224"/>
              <a:ext cx="276412" cy="224118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4799105" y="3850342"/>
              <a:ext cx="388471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2" name="Gerade Verbindung mit Pfeil 11"/>
            <p:cNvCxnSpPr/>
            <p:nvPr/>
          </p:nvCxnSpPr>
          <p:spPr bwMode="auto">
            <a:xfrm>
              <a:off x="4002741" y="4495801"/>
              <a:ext cx="1494" cy="367552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3" name="Textfeld 12"/>
            <p:cNvSpPr txBox="1"/>
            <p:nvPr/>
          </p:nvSpPr>
          <p:spPr>
            <a:xfrm>
              <a:off x="4832551" y="3841674"/>
              <a:ext cx="431524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y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708241" y="3063128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x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57877" y="4507940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v</a:t>
              </a:r>
              <a:r>
                <a:rPr lang="de-DE" sz="1400" baseline="-25000" dirty="0" smtClean="0"/>
                <a:t>z</a:t>
              </a:r>
              <a:r>
                <a:rPr lang="de-DE" sz="1400" baseline="30000" dirty="0" smtClean="0"/>
                <a:t>I</a:t>
              </a:r>
              <a:endParaRPr lang="de-DE" sz="1400" baseline="-25000" dirty="0"/>
            </a:p>
          </p:txBody>
        </p:sp>
        <p:cxnSp>
          <p:nvCxnSpPr>
            <p:cNvPr id="16" name="Gerade Verbindung mit Pfeil 15"/>
            <p:cNvCxnSpPr/>
            <p:nvPr/>
          </p:nvCxnSpPr>
          <p:spPr bwMode="auto">
            <a:xfrm flipV="1">
              <a:off x="4318000" y="2995706"/>
              <a:ext cx="216647" cy="313764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7" name="Gerade Verbindung mit Pfeil 16"/>
            <p:cNvCxnSpPr/>
            <p:nvPr/>
          </p:nvCxnSpPr>
          <p:spPr bwMode="auto">
            <a:xfrm>
              <a:off x="4242682" y="4403353"/>
              <a:ext cx="150024" cy="33300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8" name="Gerade Verbindung mit Pfeil 17"/>
            <p:cNvCxnSpPr/>
            <p:nvPr/>
          </p:nvCxnSpPr>
          <p:spPr bwMode="auto">
            <a:xfrm flipV="1">
              <a:off x="4604870" y="3496235"/>
              <a:ext cx="363071" cy="137459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9" name="Textfeld 18"/>
            <p:cNvSpPr txBox="1"/>
            <p:nvPr/>
          </p:nvSpPr>
          <p:spPr>
            <a:xfrm>
              <a:off x="4487110" y="2827061"/>
              <a:ext cx="407617" cy="210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w</a:t>
              </a:r>
              <a:r>
                <a:rPr lang="de-DE" sz="1200" baseline="-25000" dirty="0" smtClean="0"/>
                <a:t>x</a:t>
              </a:r>
              <a:r>
                <a:rPr lang="de-DE" sz="1200" baseline="30000" dirty="0" smtClean="0"/>
                <a:t>B</a:t>
              </a:r>
              <a:endParaRPr lang="de-DE" sz="1200" baseline="-25000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4948117" y="3379585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w</a:t>
              </a:r>
              <a:r>
                <a:rPr lang="de-DE" sz="1400" baseline="-25000" dirty="0" smtClean="0"/>
                <a:t>y</a:t>
              </a:r>
              <a:r>
                <a:rPr lang="de-DE" sz="1400" baseline="30000" dirty="0" smtClean="0"/>
                <a:t>B</a:t>
              </a:r>
              <a:endParaRPr lang="de-DE" sz="1400" baseline="-25000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4055608" y="4616715"/>
              <a:ext cx="407617" cy="21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w</a:t>
              </a:r>
              <a:r>
                <a:rPr lang="de-DE" sz="1400" baseline="-25000" dirty="0"/>
                <a:t>z</a:t>
              </a:r>
              <a:r>
                <a:rPr lang="de-DE" sz="1400" baseline="30000" dirty="0" smtClean="0"/>
                <a:t>B</a:t>
              </a:r>
              <a:endParaRPr lang="de-DE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8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filming_tony_cut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13537" y="1123321"/>
            <a:ext cx="8335049" cy="4792811"/>
          </a:xfrm>
        </p:spPr>
      </p:pic>
    </p:spTree>
    <p:extLst>
      <p:ext uri="{BB962C8B-B14F-4D97-AF65-F5344CB8AC3E}">
        <p14:creationId xmlns:p14="http://schemas.microsoft.com/office/powerpoint/2010/main" val="2768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941732" y="4628916"/>
            <a:ext cx="4187600" cy="177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3 manual </a:t>
            </a:r>
            <a:r>
              <a:rPr lang="en-US" sz="1800" dirty="0" err="1" smtClean="0"/>
              <a:t>DoF</a:t>
            </a:r>
            <a:r>
              <a:rPr lang="en-US" sz="1800" dirty="0" smtClean="0"/>
              <a:t> (Rotational Velocities)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With Trajectory Controller for translational velocities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Pilot controls attitude for taking pictures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015936" y="1114837"/>
            <a:ext cx="2682396" cy="3638177"/>
            <a:chOff x="6297252" y="2092042"/>
            <a:chExt cx="2341048" cy="3129900"/>
          </a:xfrm>
        </p:grpSpPr>
        <p:grpSp>
          <p:nvGrpSpPr>
            <p:cNvPr id="9" name="Gruppierung 8"/>
            <p:cNvGrpSpPr/>
            <p:nvPr/>
          </p:nvGrpSpPr>
          <p:grpSpPr>
            <a:xfrm>
              <a:off x="6297252" y="2092042"/>
              <a:ext cx="2341048" cy="3129900"/>
              <a:chOff x="6309895" y="2712099"/>
              <a:chExt cx="1459517" cy="2113901"/>
            </a:xfrm>
          </p:grpSpPr>
          <p:sp>
            <p:nvSpPr>
              <p:cNvPr id="31" name="Freihandform 30"/>
              <p:cNvSpPr/>
              <p:nvPr/>
            </p:nvSpPr>
            <p:spPr>
              <a:xfrm>
                <a:off x="6361173" y="2712099"/>
                <a:ext cx="1408239" cy="2113901"/>
              </a:xfrm>
              <a:custGeom>
                <a:avLst/>
                <a:gdLst>
                  <a:gd name="connsiteX0" fmla="*/ 1408239 w 1408239"/>
                  <a:gd name="connsiteY0" fmla="*/ 2113901 h 2113901"/>
                  <a:gd name="connsiteX1" fmla="*/ 1176651 w 1408239"/>
                  <a:gd name="connsiteY1" fmla="*/ 1478901 h 2113901"/>
                  <a:gd name="connsiteX2" fmla="*/ 571533 w 1408239"/>
                  <a:gd name="connsiteY2" fmla="*/ 1284666 h 2113901"/>
                  <a:gd name="connsiteX3" fmla="*/ 18709 w 1408239"/>
                  <a:gd name="connsiteY3" fmla="*/ 963430 h 2113901"/>
                  <a:gd name="connsiteX4" fmla="*/ 175592 w 1408239"/>
                  <a:gd name="connsiteY4" fmla="*/ 134195 h 2113901"/>
                  <a:gd name="connsiteX5" fmla="*/ 623827 w 1408239"/>
                  <a:gd name="connsiteY5" fmla="*/ 14666 h 2113901"/>
                  <a:gd name="connsiteX6" fmla="*/ 885298 w 1408239"/>
                  <a:gd name="connsiteY6" fmla="*/ 276136 h 2113901"/>
                  <a:gd name="connsiteX7" fmla="*/ 1094474 w 1408239"/>
                  <a:gd name="connsiteY7" fmla="*/ 246254 h 211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8239" h="2113901">
                    <a:moveTo>
                      <a:pt x="1408239" y="2113901"/>
                    </a:moveTo>
                    <a:cubicBezTo>
                      <a:pt x="1362170" y="1865504"/>
                      <a:pt x="1316102" y="1617107"/>
                      <a:pt x="1176651" y="1478901"/>
                    </a:cubicBezTo>
                    <a:cubicBezTo>
                      <a:pt x="1037200" y="1340695"/>
                      <a:pt x="764523" y="1370578"/>
                      <a:pt x="571533" y="1284666"/>
                    </a:cubicBezTo>
                    <a:cubicBezTo>
                      <a:pt x="378543" y="1198754"/>
                      <a:pt x="84699" y="1155175"/>
                      <a:pt x="18709" y="963430"/>
                    </a:cubicBezTo>
                    <a:cubicBezTo>
                      <a:pt x="-47281" y="771685"/>
                      <a:pt x="74739" y="292322"/>
                      <a:pt x="175592" y="134195"/>
                    </a:cubicBezTo>
                    <a:cubicBezTo>
                      <a:pt x="276445" y="-23932"/>
                      <a:pt x="505543" y="-8991"/>
                      <a:pt x="623827" y="14666"/>
                    </a:cubicBezTo>
                    <a:cubicBezTo>
                      <a:pt x="742111" y="38323"/>
                      <a:pt x="806857" y="237538"/>
                      <a:pt x="885298" y="276136"/>
                    </a:cubicBezTo>
                    <a:cubicBezTo>
                      <a:pt x="963739" y="314734"/>
                      <a:pt x="1094474" y="246254"/>
                      <a:pt x="1094474" y="246254"/>
                    </a:cubicBezTo>
                  </a:path>
                </a:pathLst>
              </a:cu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</p:spPr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aute 31"/>
              <p:cNvSpPr/>
              <p:nvPr/>
            </p:nvSpPr>
            <p:spPr bwMode="auto">
              <a:xfrm>
                <a:off x="6599544" y="2727157"/>
                <a:ext cx="71297" cy="66843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Raute 32"/>
              <p:cNvSpPr/>
              <p:nvPr/>
            </p:nvSpPr>
            <p:spPr bwMode="auto">
              <a:xfrm>
                <a:off x="7031789" y="2743824"/>
                <a:ext cx="49018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aute 33"/>
              <p:cNvSpPr/>
              <p:nvPr/>
            </p:nvSpPr>
            <p:spPr bwMode="auto">
              <a:xfrm>
                <a:off x="6309895" y="3609474"/>
                <a:ext cx="120787" cy="116856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Raute 34"/>
              <p:cNvSpPr/>
              <p:nvPr/>
            </p:nvSpPr>
            <p:spPr bwMode="auto">
              <a:xfrm>
                <a:off x="7256951" y="2979319"/>
                <a:ext cx="45719" cy="45719"/>
              </a:xfrm>
              <a:prstGeom prst="diamond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" name="Gruppierung 10"/>
            <p:cNvGrpSpPr/>
            <p:nvPr/>
          </p:nvGrpSpPr>
          <p:grpSpPr>
            <a:xfrm rot="20259885">
              <a:off x="6299503" y="3335157"/>
              <a:ext cx="1312728" cy="1183353"/>
              <a:chOff x="780232" y="3276887"/>
              <a:chExt cx="1312728" cy="1183353"/>
            </a:xfrm>
          </p:grpSpPr>
          <p:grpSp>
            <p:nvGrpSpPr>
              <p:cNvPr id="18" name="Gruppierung 17"/>
              <p:cNvGrpSpPr/>
              <p:nvPr/>
            </p:nvGrpSpPr>
            <p:grpSpPr>
              <a:xfrm>
                <a:off x="780232" y="3276887"/>
                <a:ext cx="1312728" cy="1183353"/>
                <a:chOff x="780232" y="3276887"/>
                <a:chExt cx="1312728" cy="1183353"/>
              </a:xfrm>
            </p:grpSpPr>
            <p:grpSp>
              <p:nvGrpSpPr>
                <p:cNvPr id="22" name="Gruppieren 48"/>
                <p:cNvGrpSpPr/>
                <p:nvPr/>
              </p:nvGrpSpPr>
              <p:grpSpPr>
                <a:xfrm>
                  <a:off x="780232" y="3276887"/>
                  <a:ext cx="1312728" cy="1183353"/>
                  <a:chOff x="1204690" y="3091544"/>
                  <a:chExt cx="587823" cy="566065"/>
                </a:xfrm>
              </p:grpSpPr>
              <p:sp>
                <p:nvSpPr>
                  <p:cNvPr id="27" name="Ellipse 49"/>
                  <p:cNvSpPr/>
                  <p:nvPr/>
                </p:nvSpPr>
                <p:spPr bwMode="auto">
                  <a:xfrm rot="5400000">
                    <a:off x="1669142" y="343989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9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8" name="Ellipse 50"/>
                  <p:cNvSpPr/>
                  <p:nvPr/>
                </p:nvSpPr>
                <p:spPr bwMode="auto">
                  <a:xfrm rot="5400000">
                    <a:off x="1240976" y="3505200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10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>
                      <a:rot lat="0" lon="0" rev="1800000"/>
                    </a:camera>
                    <a:lightRig rig="threePt" dir="t"/>
                  </a:scene3d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9" name="Ellipse 51"/>
                  <p:cNvSpPr/>
                  <p:nvPr/>
                </p:nvSpPr>
                <p:spPr bwMode="auto">
                  <a:xfrm>
                    <a:off x="1219200" y="3135094"/>
                    <a:ext cx="522515" cy="522515"/>
                  </a:xfrm>
                  <a:prstGeom prst="ellipse">
                    <a:avLst/>
                  </a:prstGeom>
                  <a:gradFill>
                    <a:gsLst>
                      <a:gs pos="0">
                        <a:srgbClr val="5E9EFF">
                          <a:alpha val="61000"/>
                        </a:srgbClr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0" name="Ellipse 52"/>
                  <p:cNvSpPr/>
                  <p:nvPr/>
                </p:nvSpPr>
                <p:spPr bwMode="auto">
                  <a:xfrm>
                    <a:off x="1436914" y="3091544"/>
                    <a:ext cx="87086" cy="15965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0"/>
                          <a:lumOff val="50000"/>
                          <a:alpha val="72000"/>
                        </a:schemeClr>
                      </a:gs>
                      <a:gs pos="39999">
                        <a:schemeClr val="accent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 w="9525" cap="flat" cmpd="sng" algn="ctr">
                    <a:solidFill>
                      <a:schemeClr val="accent1">
                        <a:alpha val="38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6000" rIns="0" bIns="3600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1">
                      <a:lnSpc>
                        <a:spcPts val="24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rgbClr val="2A6AB3"/>
                      </a:buClr>
                      <a:buSzPct val="110000"/>
                      <a:buFont typeface="Wingdings" pitchFamily="16" charset="2"/>
                      <a:buNone/>
                      <a:tabLst/>
                    </a:pPr>
                    <a:endParaRPr kumimoji="0" lang="de-CH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23" name="Gerade Verbindung mit Pfeil 22"/>
                <p:cNvCxnSpPr/>
                <p:nvPr/>
              </p:nvCxnSpPr>
              <p:spPr bwMode="auto">
                <a:xfrm>
                  <a:off x="1384935" y="3908913"/>
                  <a:ext cx="10160" cy="39624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4" name="Gerade Verbindung mit Pfeil 23"/>
                <p:cNvCxnSpPr/>
                <p:nvPr/>
              </p:nvCxnSpPr>
              <p:spPr bwMode="auto">
                <a:xfrm flipV="1">
                  <a:off x="1379376" y="3660588"/>
                  <a:ext cx="316448" cy="251969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cxnSp>
              <p:nvCxnSpPr>
                <p:cNvPr id="25" name="Gerade Verbindung mit Pfeil 24"/>
                <p:cNvCxnSpPr/>
                <p:nvPr/>
              </p:nvCxnSpPr>
              <p:spPr bwMode="auto">
                <a:xfrm>
                  <a:off x="1381405" y="3915931"/>
                  <a:ext cx="457200" cy="1016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chemeClr val="accent1"/>
                  </a:solidFill>
                  <a:prstDash val="solid"/>
                  <a:round/>
                  <a:headEnd type="none" w="lg" len="med"/>
                  <a:tailEnd type="arrow"/>
                </a:ln>
                <a:effectLst/>
              </p:spPr>
            </p:cxnSp>
            <p:sp>
              <p:nvSpPr>
                <p:cNvPr id="26" name="Oval 25"/>
                <p:cNvSpPr/>
                <p:nvPr/>
              </p:nvSpPr>
              <p:spPr bwMode="auto">
                <a:xfrm>
                  <a:off x="1347973" y="3870750"/>
                  <a:ext cx="86095" cy="81583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6000" rIns="0" bIns="3600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ts val="24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2A6AB3"/>
                    </a:buClr>
                    <a:buSzPct val="110000"/>
                    <a:buFont typeface="Wingdings" pitchFamily="16" charset="2"/>
                    <a:buNone/>
                    <a:tabLst/>
                  </a:pPr>
                  <a:endParaRPr kumimoji="0" lang="de-DE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9" name="Textfeld 18"/>
              <p:cNvSpPr txBox="1"/>
              <p:nvPr/>
            </p:nvSpPr>
            <p:spPr>
              <a:xfrm>
                <a:off x="1630158" y="3534092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x</a:t>
                </a:r>
                <a:r>
                  <a:rPr lang="de-DE" sz="1000" baseline="30000" dirty="0"/>
                  <a:t>B</a:t>
                </a:r>
                <a:endParaRPr lang="de-DE" sz="1000" baseline="-25000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1601257" y="3924320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y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1039562" y="3987296"/>
                <a:ext cx="40761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 smtClean="0"/>
                  <a:t>e</a:t>
                </a:r>
                <a:r>
                  <a:rPr lang="de-DE" sz="1000" baseline="-25000" dirty="0" smtClean="0"/>
                  <a:t>z</a:t>
                </a:r>
                <a:r>
                  <a:rPr lang="de-DE" sz="1000" baseline="30000" dirty="0" smtClean="0"/>
                  <a:t>B</a:t>
                </a:r>
                <a:endParaRPr lang="de-DE" sz="1000" baseline="-25000" dirty="0"/>
              </a:p>
            </p:txBody>
          </p:sp>
        </p:grpSp>
        <p:cxnSp>
          <p:nvCxnSpPr>
            <p:cNvPr id="12" name="Gerade Verbindung mit Pfeil 11"/>
            <p:cNvCxnSpPr/>
            <p:nvPr/>
          </p:nvCxnSpPr>
          <p:spPr bwMode="auto">
            <a:xfrm flipV="1">
              <a:off x="7256930" y="3125694"/>
              <a:ext cx="216647" cy="313764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3" name="Gerade Verbindung mit Pfeil 12"/>
            <p:cNvCxnSpPr/>
            <p:nvPr/>
          </p:nvCxnSpPr>
          <p:spPr bwMode="auto">
            <a:xfrm>
              <a:off x="7181612" y="4533341"/>
              <a:ext cx="150024" cy="333000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14" name="Gerade Verbindung mit Pfeil 13"/>
            <p:cNvCxnSpPr/>
            <p:nvPr/>
          </p:nvCxnSpPr>
          <p:spPr bwMode="auto">
            <a:xfrm flipV="1">
              <a:off x="7543800" y="3626223"/>
              <a:ext cx="363071" cy="137459"/>
            </a:xfrm>
            <a:prstGeom prst="straightConnector1">
              <a:avLst/>
            </a:prstGeom>
            <a:noFill/>
            <a:ln w="38100" cap="flat" cmpd="dbl" algn="ctr">
              <a:solidFill>
                <a:schemeClr val="accent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15" name="Textfeld 14"/>
            <p:cNvSpPr txBox="1"/>
            <p:nvPr/>
          </p:nvSpPr>
          <p:spPr>
            <a:xfrm>
              <a:off x="7431418" y="313066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 smtClean="0"/>
                <a:t>x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7740700" y="367691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 smtClean="0"/>
                <a:t>y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87559" y="4637035"/>
              <a:ext cx="407617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smtClean="0"/>
                <a:t>w</a:t>
              </a:r>
              <a:r>
                <a:rPr lang="de-DE" sz="1000" baseline="-25000" dirty="0"/>
                <a:t>z</a:t>
              </a:r>
              <a:r>
                <a:rPr lang="de-DE" sz="1000" baseline="30000" dirty="0" smtClean="0"/>
                <a:t>B</a:t>
              </a:r>
              <a:endParaRPr lang="de-DE" sz="1000" baseline="-25000" dirty="0"/>
            </a:p>
          </p:txBody>
        </p:sp>
      </p:grpSp>
      <p:sp>
        <p:nvSpPr>
          <p:cNvPr id="36" name="Rechteck 35"/>
          <p:cNvSpPr/>
          <p:nvPr/>
        </p:nvSpPr>
        <p:spPr bwMode="auto">
          <a:xfrm>
            <a:off x="5669819" y="5885577"/>
            <a:ext cx="3152418" cy="612372"/>
          </a:xfrm>
          <a:prstGeom prst="rect">
            <a:avLst/>
          </a:prstGeom>
          <a:solidFill>
            <a:srgbClr val="C0F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r>
              <a:rPr lang="de-DE" sz="1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 </a:t>
            </a:r>
            <a:r>
              <a:rPr lang="de-DE" sz="1800" b="1" dirty="0" err="1" smtClean="0">
                <a:solidFill>
                  <a:srgbClr val="008000"/>
                </a:solidFill>
                <a:ea typeface="Zapf Dingbats"/>
                <a:cs typeface="Zapf Dingbats"/>
              </a:rPr>
              <a:t>Tested</a:t>
            </a:r>
            <a:r>
              <a:rPr lang="de-DE" sz="1800" b="1" dirty="0" smtClean="0">
                <a:solidFill>
                  <a:srgbClr val="008000"/>
                </a:solidFill>
                <a:ea typeface="Zapf Dingbats"/>
                <a:cs typeface="Zapf Dingbats"/>
              </a:rPr>
              <a:t> in Simulation</a:t>
            </a:r>
            <a:endParaRPr lang="de-DE" sz="1800" b="1" dirty="0">
              <a:solidFill>
                <a:srgbClr val="008000"/>
              </a:solidFill>
            </a:endParaRPr>
          </a:p>
        </p:txBody>
      </p:sp>
      <p:pic>
        <p:nvPicPr>
          <p:cNvPr id="5" name="Bild 4" descr="QGC_HAC10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"/>
          <a:stretch/>
        </p:blipFill>
        <p:spPr>
          <a:xfrm>
            <a:off x="4400576" y="1360827"/>
            <a:ext cx="4346536" cy="2650776"/>
          </a:xfrm>
          <a:prstGeom prst="rect">
            <a:avLst/>
          </a:prstGeom>
        </p:spPr>
      </p:pic>
      <p:pic>
        <p:nvPicPr>
          <p:cNvPr id="6" name="Bild 5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51" y="4111919"/>
            <a:ext cx="1682519" cy="3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Automatic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QGC_HA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/>
          <a:srcRect l="4835" t="4687" r="4324" b="1431"/>
          <a:stretch/>
        </p:blipFill>
        <p:spPr>
          <a:xfrm>
            <a:off x="537910" y="1026598"/>
            <a:ext cx="8386798" cy="48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ster Skye">
  <a:themeElements>
    <a:clrScheme name="Sky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135B89"/>
      </a:hlink>
      <a:folHlink>
        <a:srgbClr val="135B89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3FC5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rtlCol="0" anchor="ctr" anchorCtr="1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accent1"/>
          </a:solidFill>
          <a:prstDash val="solid"/>
          <a:round/>
          <a:headEnd type="none" w="lg" len="med"/>
          <a:tailEnd type="triangle" w="lg" len="lg"/>
        </a:ln>
        <a:effectLst/>
      </a:spPr>
      <a:bodyPr/>
      <a:lstStyle/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2493</Words>
  <Application>Microsoft Macintosh PowerPoint</Application>
  <PresentationFormat>Bildschirmpräsentation (4:3)</PresentationFormat>
  <Paragraphs>398</Paragraphs>
  <Slides>38</Slides>
  <Notes>25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38</vt:i4>
      </vt:variant>
    </vt:vector>
  </HeadingPairs>
  <TitlesOfParts>
    <vt:vector size="41" baseType="lpstr">
      <vt:lpstr>Master Skye</vt:lpstr>
      <vt:lpstr>Formel</vt:lpstr>
      <vt:lpstr>Equation</vt:lpstr>
      <vt:lpstr>Human-Machine Interfaces for Operating a Blimp</vt:lpstr>
      <vt:lpstr>Motivation</vt:lpstr>
      <vt:lpstr>Control Modes</vt:lpstr>
      <vt:lpstr>Control Modes</vt:lpstr>
      <vt:lpstr>Control Modes</vt:lpstr>
      <vt:lpstr>Control Modes</vt:lpstr>
      <vt:lpstr>Control Modes</vt:lpstr>
      <vt:lpstr>Control Modes</vt:lpstr>
      <vt:lpstr>Control Modes</vt:lpstr>
      <vt:lpstr>Control Modes</vt:lpstr>
      <vt:lpstr>Path/Trajectory</vt:lpstr>
      <vt:lpstr>Parameterization</vt:lpstr>
      <vt:lpstr>Time Scaling</vt:lpstr>
      <vt:lpstr>Spline Degree</vt:lpstr>
      <vt:lpstr>Spline Degree</vt:lpstr>
      <vt:lpstr>Trajectory-Controllers</vt:lpstr>
      <vt:lpstr>Trajectory-Control</vt:lpstr>
      <vt:lpstr>Trajectory-Control</vt:lpstr>
      <vt:lpstr>Trajectory-Control</vt:lpstr>
      <vt:lpstr>Evaluation</vt:lpstr>
      <vt:lpstr>Evaluation</vt:lpstr>
      <vt:lpstr>Evaluation</vt:lpstr>
      <vt:lpstr>Evaluation</vt:lpstr>
      <vt:lpstr>Evaluation</vt:lpstr>
      <vt:lpstr>Evaluation</vt:lpstr>
      <vt:lpstr>Conclusion</vt:lpstr>
      <vt:lpstr>&gt;&gt; Backup</vt:lpstr>
      <vt:lpstr>Spline Degree</vt:lpstr>
      <vt:lpstr>Parameterization</vt:lpstr>
      <vt:lpstr>Evaluation</vt:lpstr>
      <vt:lpstr>Evaluation</vt:lpstr>
      <vt:lpstr>Evaluation</vt:lpstr>
      <vt:lpstr>Approximation/Interpolation</vt:lpstr>
      <vt:lpstr>Parameterization</vt:lpstr>
      <vt:lpstr>Spline Degree</vt:lpstr>
      <vt:lpstr>Spline Degree</vt:lpstr>
      <vt:lpstr>Spline Degree</vt:lpstr>
      <vt:lpstr>Evaluation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Anton Josef Ledergerber</cp:lastModifiedBy>
  <cp:revision>457</cp:revision>
  <cp:lastPrinted>2008-03-19T15:04:09Z</cp:lastPrinted>
  <dcterms:modified xsi:type="dcterms:W3CDTF">2012-06-11T23:33:35Z</dcterms:modified>
</cp:coreProperties>
</file>